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8" r:id="rId1"/>
  </p:sldMasterIdLst>
  <p:notesMasterIdLst>
    <p:notesMasterId r:id="rId20"/>
  </p:notesMasterIdLst>
  <p:sldIdLst>
    <p:sldId id="395" r:id="rId2"/>
    <p:sldId id="320" r:id="rId3"/>
    <p:sldId id="319" r:id="rId4"/>
    <p:sldId id="292" r:id="rId5"/>
    <p:sldId id="324" r:id="rId6"/>
    <p:sldId id="256" r:id="rId7"/>
    <p:sldId id="391" r:id="rId8"/>
    <p:sldId id="296" r:id="rId9"/>
    <p:sldId id="393" r:id="rId10"/>
    <p:sldId id="316" r:id="rId11"/>
    <p:sldId id="327" r:id="rId12"/>
    <p:sldId id="318" r:id="rId13"/>
    <p:sldId id="328" r:id="rId14"/>
    <p:sldId id="325" r:id="rId15"/>
    <p:sldId id="388" r:id="rId16"/>
    <p:sldId id="267" r:id="rId17"/>
    <p:sldId id="321" r:id="rId18"/>
    <p:sldId id="389" r:id="rId19"/>
  </p:sldIdLst>
  <p:sldSz cx="6858000" cy="9144000" type="screen4x3"/>
  <p:notesSz cx="6888163" cy="100203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3DF034"/>
    <a:srgbClr val="A6FCFC"/>
    <a:srgbClr val="0070C0"/>
    <a:srgbClr val="00CC66"/>
    <a:srgbClr val="D51FBB"/>
    <a:srgbClr val="66FF99"/>
    <a:srgbClr val="66FFCC"/>
    <a:srgbClr val="009A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Style à thème 2 - Accentuation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67" autoAdjust="0"/>
    <p:restoredTop sz="93031" autoAdjust="0"/>
  </p:normalViewPr>
  <p:slideViewPr>
    <p:cSldViewPr>
      <p:cViewPr>
        <p:scale>
          <a:sx n="89" d="100"/>
          <a:sy n="89" d="100"/>
        </p:scale>
        <p:origin x="138" y="114"/>
      </p:cViewPr>
      <p:guideLst>
        <p:guide orient="horz" pos="2880"/>
        <p:guide pos="2160"/>
      </p:guideLst>
    </p:cSldViewPr>
  </p:slideViewPr>
  <p:outlineViewPr>
    <p:cViewPr>
      <p:scale>
        <a:sx n="33" d="100"/>
        <a:sy n="33" d="100"/>
      </p:scale>
      <p:origin x="0" y="248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2"/>
            <a:ext cx="2984871" cy="501015"/>
          </a:xfrm>
          <a:prstGeom prst="rect">
            <a:avLst/>
          </a:prstGeom>
        </p:spPr>
        <p:txBody>
          <a:bodyPr vert="horz" lIns="96594" tIns="48296" rIns="96594" bIns="48296" rtlCol="0"/>
          <a:lstStyle>
            <a:lvl1pPr algn="l">
              <a:defRPr sz="1300"/>
            </a:lvl1pPr>
          </a:lstStyle>
          <a:p>
            <a:endParaRPr lang="fr-FR"/>
          </a:p>
        </p:txBody>
      </p:sp>
      <p:sp>
        <p:nvSpPr>
          <p:cNvPr id="3" name="Espace réservé de la date 2"/>
          <p:cNvSpPr>
            <a:spLocks noGrp="1"/>
          </p:cNvSpPr>
          <p:nvPr>
            <p:ph type="dt" idx="1"/>
          </p:nvPr>
        </p:nvSpPr>
        <p:spPr>
          <a:xfrm>
            <a:off x="3901698" y="2"/>
            <a:ext cx="2984871" cy="501015"/>
          </a:xfrm>
          <a:prstGeom prst="rect">
            <a:avLst/>
          </a:prstGeom>
        </p:spPr>
        <p:txBody>
          <a:bodyPr vert="horz" lIns="96594" tIns="48296" rIns="96594" bIns="48296" rtlCol="0"/>
          <a:lstStyle>
            <a:lvl1pPr algn="r">
              <a:defRPr sz="1300"/>
            </a:lvl1pPr>
          </a:lstStyle>
          <a:p>
            <a:fld id="{9B25CC9F-38EA-447C-A471-C67EA002977D}" type="datetimeFigureOut">
              <a:rPr lang="fr-FR" smtClean="0"/>
              <a:pPr/>
              <a:t>12/02/2023</a:t>
            </a:fld>
            <a:endParaRPr lang="fr-FR"/>
          </a:p>
        </p:txBody>
      </p:sp>
      <p:sp>
        <p:nvSpPr>
          <p:cNvPr id="4" name="Espace réservé de l'image des diapositives 3"/>
          <p:cNvSpPr>
            <a:spLocks noGrp="1" noRot="1" noChangeAspect="1"/>
          </p:cNvSpPr>
          <p:nvPr>
            <p:ph type="sldImg" idx="2"/>
          </p:nvPr>
        </p:nvSpPr>
        <p:spPr>
          <a:xfrm>
            <a:off x="2035175" y="750888"/>
            <a:ext cx="2817813" cy="3757612"/>
          </a:xfrm>
          <a:prstGeom prst="rect">
            <a:avLst/>
          </a:prstGeom>
          <a:noFill/>
          <a:ln w="12700">
            <a:solidFill>
              <a:prstClr val="black"/>
            </a:solidFill>
          </a:ln>
        </p:spPr>
        <p:txBody>
          <a:bodyPr vert="horz" lIns="96594" tIns="48296" rIns="96594" bIns="48296" rtlCol="0" anchor="ctr"/>
          <a:lstStyle/>
          <a:p>
            <a:endParaRPr lang="fr-FR"/>
          </a:p>
        </p:txBody>
      </p:sp>
      <p:sp>
        <p:nvSpPr>
          <p:cNvPr id="5" name="Espace réservé des commentaires 4"/>
          <p:cNvSpPr>
            <a:spLocks noGrp="1"/>
          </p:cNvSpPr>
          <p:nvPr>
            <p:ph type="body" sz="quarter" idx="3"/>
          </p:nvPr>
        </p:nvSpPr>
        <p:spPr>
          <a:xfrm>
            <a:off x="688817" y="4759645"/>
            <a:ext cx="5510530" cy="4509135"/>
          </a:xfrm>
          <a:prstGeom prst="rect">
            <a:avLst/>
          </a:prstGeom>
        </p:spPr>
        <p:txBody>
          <a:bodyPr vert="horz" lIns="96594" tIns="48296" rIns="96594" bIns="48296"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2" y="9517548"/>
            <a:ext cx="2984871" cy="501015"/>
          </a:xfrm>
          <a:prstGeom prst="rect">
            <a:avLst/>
          </a:prstGeom>
        </p:spPr>
        <p:txBody>
          <a:bodyPr vert="horz" lIns="96594" tIns="48296" rIns="96594" bIns="48296"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901698" y="9517548"/>
            <a:ext cx="2984871" cy="501015"/>
          </a:xfrm>
          <a:prstGeom prst="rect">
            <a:avLst/>
          </a:prstGeom>
        </p:spPr>
        <p:txBody>
          <a:bodyPr vert="horz" lIns="96594" tIns="48296" rIns="96594" bIns="48296" rtlCol="0" anchor="b"/>
          <a:lstStyle>
            <a:lvl1pPr algn="r">
              <a:defRPr sz="1300"/>
            </a:lvl1pPr>
          </a:lstStyle>
          <a:p>
            <a:fld id="{A808FD42-AB43-48DC-AC0C-C041D8500CAA}"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808FD42-AB43-48DC-AC0C-C041D8500CAA}" type="slidenum">
              <a:rPr lang="fr-FR" smtClean="0"/>
              <a:pPr/>
              <a:t>12</a:t>
            </a:fld>
            <a:endParaRPr lang="fr-FR"/>
          </a:p>
        </p:txBody>
      </p:sp>
    </p:spTree>
    <p:extLst>
      <p:ext uri="{BB962C8B-B14F-4D97-AF65-F5344CB8AC3E}">
        <p14:creationId xmlns:p14="http://schemas.microsoft.com/office/powerpoint/2010/main" val="2102494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808FD42-AB43-48DC-AC0C-C041D8500CAA}" type="slidenum">
              <a:rPr lang="fr-FR" smtClean="0"/>
              <a:pPr/>
              <a:t>16</a:t>
            </a:fld>
            <a:endParaRPr lang="fr-FR"/>
          </a:p>
        </p:txBody>
      </p:sp>
    </p:spTree>
    <p:extLst>
      <p:ext uri="{BB962C8B-B14F-4D97-AF65-F5344CB8AC3E}">
        <p14:creationId xmlns:p14="http://schemas.microsoft.com/office/powerpoint/2010/main" val="2660163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58C4B0-37F7-4E2B-8573-03810319BF24}"/>
              </a:ext>
            </a:extLst>
          </p:cNvPr>
          <p:cNvSpPr>
            <a:spLocks noGrp="1"/>
          </p:cNvSpPr>
          <p:nvPr>
            <p:ph type="ctrTitle"/>
          </p:nvPr>
        </p:nvSpPr>
        <p:spPr>
          <a:xfrm>
            <a:off x="857250" y="1496484"/>
            <a:ext cx="5143500" cy="3183467"/>
          </a:xfrm>
        </p:spPr>
        <p:txBody>
          <a:bodyPr anchor="b"/>
          <a:lstStyle>
            <a:lvl1pPr algn="ctr">
              <a:defRPr sz="3375"/>
            </a:lvl1pPr>
          </a:lstStyle>
          <a:p>
            <a:r>
              <a:rPr lang="fr-FR"/>
              <a:t>Modifiez le style du titre</a:t>
            </a:r>
          </a:p>
        </p:txBody>
      </p:sp>
      <p:sp>
        <p:nvSpPr>
          <p:cNvPr id="3" name="Sous-titre 2">
            <a:extLst>
              <a:ext uri="{FF2B5EF4-FFF2-40B4-BE49-F238E27FC236}">
                <a16:creationId xmlns:a16="http://schemas.microsoft.com/office/drawing/2014/main" id="{2FEEEDD4-C9DF-4DEA-A02B-96112FBA088C}"/>
              </a:ext>
            </a:extLst>
          </p:cNvPr>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8BDA392-8F9A-4C86-B4AD-ED282D4BB0B3}"/>
              </a:ext>
            </a:extLst>
          </p:cNvPr>
          <p:cNvSpPr>
            <a:spLocks noGrp="1"/>
          </p:cNvSpPr>
          <p:nvPr>
            <p:ph type="dt" sz="half" idx="10"/>
          </p:nvPr>
        </p:nvSpPr>
        <p:spPr/>
        <p:txBody>
          <a:bodyPr/>
          <a:lstStyle/>
          <a:p>
            <a:fld id="{AA309A6D-C09C-4548-B29A-6CF363A7E532}" type="datetimeFigureOut">
              <a:rPr lang="fr-FR" smtClean="0"/>
              <a:pPr/>
              <a:t>12/02/2023</a:t>
            </a:fld>
            <a:endParaRPr lang="fr-BE"/>
          </a:p>
        </p:txBody>
      </p:sp>
      <p:sp>
        <p:nvSpPr>
          <p:cNvPr id="5" name="Espace réservé du pied de page 4">
            <a:extLst>
              <a:ext uri="{FF2B5EF4-FFF2-40B4-BE49-F238E27FC236}">
                <a16:creationId xmlns:a16="http://schemas.microsoft.com/office/drawing/2014/main" id="{AA8AC755-1173-44CF-BBF6-1DD0755E7326}"/>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3F519329-D80A-4043-B811-0E65F0798BCF}"/>
              </a:ext>
            </a:extLst>
          </p:cNvPr>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2191764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743589-EE8C-4DE7-8050-139457E7129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764083E-3DAF-4442-ADC1-B651215F137B}"/>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B3C5961-733F-444E-9CA8-01EC4347D6A8}"/>
              </a:ext>
            </a:extLst>
          </p:cNvPr>
          <p:cNvSpPr>
            <a:spLocks noGrp="1"/>
          </p:cNvSpPr>
          <p:nvPr>
            <p:ph type="dt" sz="half" idx="10"/>
          </p:nvPr>
        </p:nvSpPr>
        <p:spPr/>
        <p:txBody>
          <a:bodyPr/>
          <a:lstStyle/>
          <a:p>
            <a:fld id="{AA309A6D-C09C-4548-B29A-6CF363A7E532}" type="datetimeFigureOut">
              <a:rPr lang="fr-FR" smtClean="0"/>
              <a:pPr/>
              <a:t>12/02/2023</a:t>
            </a:fld>
            <a:endParaRPr lang="fr-BE"/>
          </a:p>
        </p:txBody>
      </p:sp>
      <p:sp>
        <p:nvSpPr>
          <p:cNvPr id="5" name="Espace réservé du pied de page 4">
            <a:extLst>
              <a:ext uri="{FF2B5EF4-FFF2-40B4-BE49-F238E27FC236}">
                <a16:creationId xmlns:a16="http://schemas.microsoft.com/office/drawing/2014/main" id="{5A487056-8A0B-46EB-B211-38CCF405B8E9}"/>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3895A0EF-A646-458D-B6AB-68F67AB9455F}"/>
              </a:ext>
            </a:extLst>
          </p:cNvPr>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2069118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DB4A415-A77C-4BF5-A2BA-BCEDDF97E13D}"/>
              </a:ext>
            </a:extLst>
          </p:cNvPr>
          <p:cNvSpPr>
            <a:spLocks noGrp="1"/>
          </p:cNvSpPr>
          <p:nvPr>
            <p:ph type="title" orient="vert"/>
          </p:nvPr>
        </p:nvSpPr>
        <p:spPr>
          <a:xfrm>
            <a:off x="4907756" y="486834"/>
            <a:ext cx="1478756" cy="7749117"/>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C3BEB32-528C-4096-9EAA-E285718A5B78}"/>
              </a:ext>
            </a:extLst>
          </p:cNvPr>
          <p:cNvSpPr>
            <a:spLocks noGrp="1"/>
          </p:cNvSpPr>
          <p:nvPr>
            <p:ph type="body" orient="vert" idx="1"/>
          </p:nvPr>
        </p:nvSpPr>
        <p:spPr>
          <a:xfrm>
            <a:off x="471487" y="486834"/>
            <a:ext cx="4350544" cy="774911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33EFAD2-8763-4D99-A88B-AF1A9D5DDA03}"/>
              </a:ext>
            </a:extLst>
          </p:cNvPr>
          <p:cNvSpPr>
            <a:spLocks noGrp="1"/>
          </p:cNvSpPr>
          <p:nvPr>
            <p:ph type="dt" sz="half" idx="10"/>
          </p:nvPr>
        </p:nvSpPr>
        <p:spPr/>
        <p:txBody>
          <a:bodyPr/>
          <a:lstStyle/>
          <a:p>
            <a:fld id="{AA309A6D-C09C-4548-B29A-6CF363A7E532}" type="datetimeFigureOut">
              <a:rPr lang="fr-FR" smtClean="0"/>
              <a:pPr/>
              <a:t>12/02/2023</a:t>
            </a:fld>
            <a:endParaRPr lang="fr-BE"/>
          </a:p>
        </p:txBody>
      </p:sp>
      <p:sp>
        <p:nvSpPr>
          <p:cNvPr id="5" name="Espace réservé du pied de page 4">
            <a:extLst>
              <a:ext uri="{FF2B5EF4-FFF2-40B4-BE49-F238E27FC236}">
                <a16:creationId xmlns:a16="http://schemas.microsoft.com/office/drawing/2014/main" id="{3D10DEA2-D275-4A86-9FBE-EFEB9921FC85}"/>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ACC491FA-4330-4827-B5BC-F8DCDA02C505}"/>
              </a:ext>
            </a:extLst>
          </p:cNvPr>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1977399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C18478-9DF5-4A35-9CDE-3142D7F06A3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61E5772-880E-45DE-87DB-E6D42669DA20}"/>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7D5CA10-4A88-4A1C-A002-E2C676ADDE2D}"/>
              </a:ext>
            </a:extLst>
          </p:cNvPr>
          <p:cNvSpPr>
            <a:spLocks noGrp="1"/>
          </p:cNvSpPr>
          <p:nvPr>
            <p:ph type="dt" sz="half" idx="10"/>
          </p:nvPr>
        </p:nvSpPr>
        <p:spPr/>
        <p:txBody>
          <a:bodyPr/>
          <a:lstStyle/>
          <a:p>
            <a:fld id="{AA309A6D-C09C-4548-B29A-6CF363A7E532}" type="datetimeFigureOut">
              <a:rPr lang="fr-FR" smtClean="0"/>
              <a:pPr/>
              <a:t>12/02/2023</a:t>
            </a:fld>
            <a:endParaRPr lang="fr-BE"/>
          </a:p>
        </p:txBody>
      </p:sp>
      <p:sp>
        <p:nvSpPr>
          <p:cNvPr id="5" name="Espace réservé du pied de page 4">
            <a:extLst>
              <a:ext uri="{FF2B5EF4-FFF2-40B4-BE49-F238E27FC236}">
                <a16:creationId xmlns:a16="http://schemas.microsoft.com/office/drawing/2014/main" id="{0F0F6578-DBC3-4048-B83A-DFA3B4BFB5AB}"/>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F37A8E4F-E840-4E0E-AC17-921473F4A277}"/>
              </a:ext>
            </a:extLst>
          </p:cNvPr>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2837232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077A7D-B1A1-4280-849C-3D7C8A612249}"/>
              </a:ext>
            </a:extLst>
          </p:cNvPr>
          <p:cNvSpPr>
            <a:spLocks noGrp="1"/>
          </p:cNvSpPr>
          <p:nvPr>
            <p:ph type="title"/>
          </p:nvPr>
        </p:nvSpPr>
        <p:spPr>
          <a:xfrm>
            <a:off x="467916" y="2279652"/>
            <a:ext cx="5915025" cy="3803649"/>
          </a:xfrm>
        </p:spPr>
        <p:txBody>
          <a:bodyPr anchor="b"/>
          <a:lstStyle>
            <a:lvl1pPr>
              <a:defRPr sz="3375"/>
            </a:lvl1pPr>
          </a:lstStyle>
          <a:p>
            <a:r>
              <a:rPr lang="fr-FR"/>
              <a:t>Modifiez le style du titre</a:t>
            </a:r>
          </a:p>
        </p:txBody>
      </p:sp>
      <p:sp>
        <p:nvSpPr>
          <p:cNvPr id="3" name="Espace réservé du texte 2">
            <a:extLst>
              <a:ext uri="{FF2B5EF4-FFF2-40B4-BE49-F238E27FC236}">
                <a16:creationId xmlns:a16="http://schemas.microsoft.com/office/drawing/2014/main" id="{CD7A1AA3-AE16-4EFF-AD69-245F69031E8C}"/>
              </a:ext>
            </a:extLst>
          </p:cNvPr>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CA638C3C-6A61-4E5D-9ECE-B815FD6961C8}"/>
              </a:ext>
            </a:extLst>
          </p:cNvPr>
          <p:cNvSpPr>
            <a:spLocks noGrp="1"/>
          </p:cNvSpPr>
          <p:nvPr>
            <p:ph type="dt" sz="half" idx="10"/>
          </p:nvPr>
        </p:nvSpPr>
        <p:spPr/>
        <p:txBody>
          <a:bodyPr/>
          <a:lstStyle/>
          <a:p>
            <a:fld id="{AA309A6D-C09C-4548-B29A-6CF363A7E532}" type="datetimeFigureOut">
              <a:rPr lang="fr-FR" smtClean="0"/>
              <a:pPr/>
              <a:t>12/02/2023</a:t>
            </a:fld>
            <a:endParaRPr lang="fr-BE"/>
          </a:p>
        </p:txBody>
      </p:sp>
      <p:sp>
        <p:nvSpPr>
          <p:cNvPr id="5" name="Espace réservé du pied de page 4">
            <a:extLst>
              <a:ext uri="{FF2B5EF4-FFF2-40B4-BE49-F238E27FC236}">
                <a16:creationId xmlns:a16="http://schemas.microsoft.com/office/drawing/2014/main" id="{446EEC8D-DCC0-46B5-B226-A1B2CE5ACF53}"/>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2F98C5A8-7284-49D1-9EAF-DADF9DBFD41B}"/>
              </a:ext>
            </a:extLst>
          </p:cNvPr>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940430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B6B068-9F46-496F-88E7-AC1ABDE378D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922F4F3-A94A-42B6-BF80-5B48798EEBDA}"/>
              </a:ext>
            </a:extLst>
          </p:cNvPr>
          <p:cNvSpPr>
            <a:spLocks noGrp="1"/>
          </p:cNvSpPr>
          <p:nvPr>
            <p:ph sz="half" idx="1"/>
          </p:nvPr>
        </p:nvSpPr>
        <p:spPr>
          <a:xfrm>
            <a:off x="471488" y="2434167"/>
            <a:ext cx="2914650" cy="580178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EDA0E1A-660C-4DF7-8AA3-AA08688EB5F2}"/>
              </a:ext>
            </a:extLst>
          </p:cNvPr>
          <p:cNvSpPr>
            <a:spLocks noGrp="1"/>
          </p:cNvSpPr>
          <p:nvPr>
            <p:ph sz="half" idx="2"/>
          </p:nvPr>
        </p:nvSpPr>
        <p:spPr>
          <a:xfrm>
            <a:off x="3471863" y="2434167"/>
            <a:ext cx="2914650" cy="580178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665A60D-CE2A-426E-ACE6-5FC2B01E51D6}"/>
              </a:ext>
            </a:extLst>
          </p:cNvPr>
          <p:cNvSpPr>
            <a:spLocks noGrp="1"/>
          </p:cNvSpPr>
          <p:nvPr>
            <p:ph type="dt" sz="half" idx="10"/>
          </p:nvPr>
        </p:nvSpPr>
        <p:spPr/>
        <p:txBody>
          <a:bodyPr/>
          <a:lstStyle/>
          <a:p>
            <a:fld id="{AA309A6D-C09C-4548-B29A-6CF363A7E532}" type="datetimeFigureOut">
              <a:rPr lang="fr-FR" smtClean="0"/>
              <a:pPr/>
              <a:t>12/02/2023</a:t>
            </a:fld>
            <a:endParaRPr lang="fr-BE"/>
          </a:p>
        </p:txBody>
      </p:sp>
      <p:sp>
        <p:nvSpPr>
          <p:cNvPr id="6" name="Espace réservé du pied de page 5">
            <a:extLst>
              <a:ext uri="{FF2B5EF4-FFF2-40B4-BE49-F238E27FC236}">
                <a16:creationId xmlns:a16="http://schemas.microsoft.com/office/drawing/2014/main" id="{9D525B4F-E16A-440E-9924-D638B26CD5EA}"/>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242854CE-4EA8-482B-ADE3-3B4A84E70FD8}"/>
              </a:ext>
            </a:extLst>
          </p:cNvPr>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3118445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7311DA-73D9-4EB6-A054-71B94EA80A42}"/>
              </a:ext>
            </a:extLst>
          </p:cNvPr>
          <p:cNvSpPr>
            <a:spLocks noGrp="1"/>
          </p:cNvSpPr>
          <p:nvPr>
            <p:ph type="title"/>
          </p:nvPr>
        </p:nvSpPr>
        <p:spPr>
          <a:xfrm>
            <a:off x="472381" y="486834"/>
            <a:ext cx="5915025" cy="1767417"/>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45E0217-59FB-4A1F-A2B1-8C99DF8834C0}"/>
              </a:ext>
            </a:extLst>
          </p:cNvPr>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CFD45806-22EF-4F55-B293-82F29E66B5FA}"/>
              </a:ext>
            </a:extLst>
          </p:cNvPr>
          <p:cNvSpPr>
            <a:spLocks noGrp="1"/>
          </p:cNvSpPr>
          <p:nvPr>
            <p:ph sz="half" idx="2"/>
          </p:nvPr>
        </p:nvSpPr>
        <p:spPr>
          <a:xfrm>
            <a:off x="472381" y="3340100"/>
            <a:ext cx="2901255" cy="491278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740D9B5-F47C-4320-A14E-CF50E0FB2C29}"/>
              </a:ext>
            </a:extLst>
          </p:cNvPr>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0EC73C02-37EB-42CC-9B24-037403A32F3A}"/>
              </a:ext>
            </a:extLst>
          </p:cNvPr>
          <p:cNvSpPr>
            <a:spLocks noGrp="1"/>
          </p:cNvSpPr>
          <p:nvPr>
            <p:ph sz="quarter" idx="4"/>
          </p:nvPr>
        </p:nvSpPr>
        <p:spPr>
          <a:xfrm>
            <a:off x="3471863" y="3340100"/>
            <a:ext cx="2915543" cy="491278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BBAE22C-C4B6-4483-A427-9AE1CA1F4025}"/>
              </a:ext>
            </a:extLst>
          </p:cNvPr>
          <p:cNvSpPr>
            <a:spLocks noGrp="1"/>
          </p:cNvSpPr>
          <p:nvPr>
            <p:ph type="dt" sz="half" idx="10"/>
          </p:nvPr>
        </p:nvSpPr>
        <p:spPr/>
        <p:txBody>
          <a:bodyPr/>
          <a:lstStyle/>
          <a:p>
            <a:fld id="{AA309A6D-C09C-4548-B29A-6CF363A7E532}" type="datetimeFigureOut">
              <a:rPr lang="fr-FR" smtClean="0"/>
              <a:pPr/>
              <a:t>12/02/2023</a:t>
            </a:fld>
            <a:endParaRPr lang="fr-BE"/>
          </a:p>
        </p:txBody>
      </p:sp>
      <p:sp>
        <p:nvSpPr>
          <p:cNvPr id="8" name="Espace réservé du pied de page 7">
            <a:extLst>
              <a:ext uri="{FF2B5EF4-FFF2-40B4-BE49-F238E27FC236}">
                <a16:creationId xmlns:a16="http://schemas.microsoft.com/office/drawing/2014/main" id="{2ED1814B-9FC3-464E-B94D-FE5F2354F337}"/>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8A7391F3-1A3D-4099-90B6-E5010D6D730E}"/>
              </a:ext>
            </a:extLst>
          </p:cNvPr>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2267708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E8D174-1EE9-41A7-9A87-A9793FC4597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AEFC2E8-1CBC-4FBA-AFAF-552AF909D9A1}"/>
              </a:ext>
            </a:extLst>
          </p:cNvPr>
          <p:cNvSpPr>
            <a:spLocks noGrp="1"/>
          </p:cNvSpPr>
          <p:nvPr>
            <p:ph type="dt" sz="half" idx="10"/>
          </p:nvPr>
        </p:nvSpPr>
        <p:spPr/>
        <p:txBody>
          <a:bodyPr/>
          <a:lstStyle/>
          <a:p>
            <a:fld id="{AA309A6D-C09C-4548-B29A-6CF363A7E532}" type="datetimeFigureOut">
              <a:rPr lang="fr-FR" smtClean="0"/>
              <a:pPr/>
              <a:t>12/02/2023</a:t>
            </a:fld>
            <a:endParaRPr lang="fr-BE"/>
          </a:p>
        </p:txBody>
      </p:sp>
      <p:sp>
        <p:nvSpPr>
          <p:cNvPr id="4" name="Espace réservé du pied de page 3">
            <a:extLst>
              <a:ext uri="{FF2B5EF4-FFF2-40B4-BE49-F238E27FC236}">
                <a16:creationId xmlns:a16="http://schemas.microsoft.com/office/drawing/2014/main" id="{849C5258-D68C-49DF-9553-D3E723022ABA}"/>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3BBA394C-2E73-4AF8-BDEE-33703F57008F}"/>
              </a:ext>
            </a:extLst>
          </p:cNvPr>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2822269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ACD6DA2-A3FB-4B90-A244-49C42CDB4158}"/>
              </a:ext>
            </a:extLst>
          </p:cNvPr>
          <p:cNvSpPr>
            <a:spLocks noGrp="1"/>
          </p:cNvSpPr>
          <p:nvPr>
            <p:ph type="dt" sz="half" idx="10"/>
          </p:nvPr>
        </p:nvSpPr>
        <p:spPr/>
        <p:txBody>
          <a:bodyPr/>
          <a:lstStyle/>
          <a:p>
            <a:fld id="{AA309A6D-C09C-4548-B29A-6CF363A7E532}" type="datetimeFigureOut">
              <a:rPr lang="fr-FR" smtClean="0"/>
              <a:pPr/>
              <a:t>12/02/2023</a:t>
            </a:fld>
            <a:endParaRPr lang="fr-BE"/>
          </a:p>
        </p:txBody>
      </p:sp>
      <p:sp>
        <p:nvSpPr>
          <p:cNvPr id="3" name="Espace réservé du pied de page 2">
            <a:extLst>
              <a:ext uri="{FF2B5EF4-FFF2-40B4-BE49-F238E27FC236}">
                <a16:creationId xmlns:a16="http://schemas.microsoft.com/office/drawing/2014/main" id="{74042DB0-D297-4B1B-A69B-FB6B19A4B4AA}"/>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2330B300-7E9C-442B-8978-91D4123D0604}"/>
              </a:ext>
            </a:extLst>
          </p:cNvPr>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1516225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9CFE29-1C71-422D-A12B-841565F49287}"/>
              </a:ext>
            </a:extLst>
          </p:cNvPr>
          <p:cNvSpPr>
            <a:spLocks noGrp="1"/>
          </p:cNvSpPr>
          <p:nvPr>
            <p:ph type="title"/>
          </p:nvPr>
        </p:nvSpPr>
        <p:spPr>
          <a:xfrm>
            <a:off x="472381" y="609600"/>
            <a:ext cx="2211883" cy="2133600"/>
          </a:xfrm>
        </p:spPr>
        <p:txBody>
          <a:bodyPr anchor="b"/>
          <a:lstStyle>
            <a:lvl1pPr>
              <a:defRPr sz="1800"/>
            </a:lvl1pPr>
          </a:lstStyle>
          <a:p>
            <a:r>
              <a:rPr lang="fr-FR"/>
              <a:t>Modifiez le style du titre</a:t>
            </a:r>
          </a:p>
        </p:txBody>
      </p:sp>
      <p:sp>
        <p:nvSpPr>
          <p:cNvPr id="3" name="Espace réservé du contenu 2">
            <a:extLst>
              <a:ext uri="{FF2B5EF4-FFF2-40B4-BE49-F238E27FC236}">
                <a16:creationId xmlns:a16="http://schemas.microsoft.com/office/drawing/2014/main" id="{2CF4C53B-C017-4FD3-A588-04359A5276DD}"/>
              </a:ext>
            </a:extLst>
          </p:cNvPr>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5099268-9CF5-4EBD-A325-4796F58D1CCB}"/>
              </a:ext>
            </a:extLst>
          </p:cNvPr>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938EC59F-8DA4-4462-B078-C5C791629AD2}"/>
              </a:ext>
            </a:extLst>
          </p:cNvPr>
          <p:cNvSpPr>
            <a:spLocks noGrp="1"/>
          </p:cNvSpPr>
          <p:nvPr>
            <p:ph type="dt" sz="half" idx="10"/>
          </p:nvPr>
        </p:nvSpPr>
        <p:spPr/>
        <p:txBody>
          <a:bodyPr/>
          <a:lstStyle/>
          <a:p>
            <a:fld id="{AA309A6D-C09C-4548-B29A-6CF363A7E532}" type="datetimeFigureOut">
              <a:rPr lang="fr-FR" smtClean="0"/>
              <a:pPr/>
              <a:t>12/02/2023</a:t>
            </a:fld>
            <a:endParaRPr lang="fr-BE"/>
          </a:p>
        </p:txBody>
      </p:sp>
      <p:sp>
        <p:nvSpPr>
          <p:cNvPr id="6" name="Espace réservé du pied de page 5">
            <a:extLst>
              <a:ext uri="{FF2B5EF4-FFF2-40B4-BE49-F238E27FC236}">
                <a16:creationId xmlns:a16="http://schemas.microsoft.com/office/drawing/2014/main" id="{C58395CF-6FC0-4693-92CB-C101F7D703D2}"/>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5688EA27-4A8A-41C7-A082-BAB39F175214}"/>
              </a:ext>
            </a:extLst>
          </p:cNvPr>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3477402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65202F-F3EF-4CF5-BA25-078A821AD6CD}"/>
              </a:ext>
            </a:extLst>
          </p:cNvPr>
          <p:cNvSpPr>
            <a:spLocks noGrp="1"/>
          </p:cNvSpPr>
          <p:nvPr>
            <p:ph type="title"/>
          </p:nvPr>
        </p:nvSpPr>
        <p:spPr>
          <a:xfrm>
            <a:off x="472381" y="609600"/>
            <a:ext cx="2211883" cy="2133600"/>
          </a:xfrm>
        </p:spPr>
        <p:txBody>
          <a:bodyPr anchor="b"/>
          <a:lstStyle>
            <a:lvl1pPr>
              <a:defRPr sz="1800"/>
            </a:lvl1pPr>
          </a:lstStyle>
          <a:p>
            <a:r>
              <a:rPr lang="fr-FR"/>
              <a:t>Modifiez le style du titre</a:t>
            </a:r>
          </a:p>
        </p:txBody>
      </p:sp>
      <p:sp>
        <p:nvSpPr>
          <p:cNvPr id="3" name="Espace réservé pour une image  2">
            <a:extLst>
              <a:ext uri="{FF2B5EF4-FFF2-40B4-BE49-F238E27FC236}">
                <a16:creationId xmlns:a16="http://schemas.microsoft.com/office/drawing/2014/main" id="{71A2C8DE-AD19-4B8E-AC80-1E0C1643EB05}"/>
              </a:ext>
            </a:extLst>
          </p:cNvPr>
          <p:cNvSpPr>
            <a:spLocks noGrp="1"/>
          </p:cNvSpPr>
          <p:nvPr>
            <p:ph type="pic" idx="1"/>
          </p:nvPr>
        </p:nvSpPr>
        <p:spPr>
          <a:xfrm>
            <a:off x="2915543" y="1316567"/>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fr-FR"/>
          </a:p>
        </p:txBody>
      </p:sp>
      <p:sp>
        <p:nvSpPr>
          <p:cNvPr id="4" name="Espace réservé du texte 3">
            <a:extLst>
              <a:ext uri="{FF2B5EF4-FFF2-40B4-BE49-F238E27FC236}">
                <a16:creationId xmlns:a16="http://schemas.microsoft.com/office/drawing/2014/main" id="{5CBD7678-C6FB-471A-977F-EC7E18DDB01D}"/>
              </a:ext>
            </a:extLst>
          </p:cNvPr>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28963543-474F-4F60-96E5-7E98ABA109B9}"/>
              </a:ext>
            </a:extLst>
          </p:cNvPr>
          <p:cNvSpPr>
            <a:spLocks noGrp="1"/>
          </p:cNvSpPr>
          <p:nvPr>
            <p:ph type="dt" sz="half" idx="10"/>
          </p:nvPr>
        </p:nvSpPr>
        <p:spPr/>
        <p:txBody>
          <a:bodyPr/>
          <a:lstStyle/>
          <a:p>
            <a:fld id="{AA309A6D-C09C-4548-B29A-6CF363A7E532}" type="datetimeFigureOut">
              <a:rPr lang="fr-FR" smtClean="0"/>
              <a:pPr/>
              <a:t>12/02/2023</a:t>
            </a:fld>
            <a:endParaRPr lang="fr-BE"/>
          </a:p>
        </p:txBody>
      </p:sp>
      <p:sp>
        <p:nvSpPr>
          <p:cNvPr id="6" name="Espace réservé du pied de page 5">
            <a:extLst>
              <a:ext uri="{FF2B5EF4-FFF2-40B4-BE49-F238E27FC236}">
                <a16:creationId xmlns:a16="http://schemas.microsoft.com/office/drawing/2014/main" id="{8B2B2822-E35B-4459-9775-FC1009BC986B}"/>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558F582B-E3DF-499D-9071-A0A4DD21CCF8}"/>
              </a:ext>
            </a:extLst>
          </p:cNvPr>
          <p:cNvSpPr>
            <a:spLocks noGrp="1"/>
          </p:cNvSpPr>
          <p:nvPr>
            <p:ph type="sldNum" sz="quarter" idx="12"/>
          </p:nvPr>
        </p:nvSpPr>
        <p:spPr/>
        <p:txBody>
          <a:bodyPr/>
          <a:lstStyle/>
          <a:p>
            <a:fld id="{CF4668DC-857F-487D-BFFA-8C0CA5037977}" type="slidenum">
              <a:rPr lang="fr-BE" smtClean="0"/>
              <a:pPr/>
              <a:t>‹N°›</a:t>
            </a:fld>
            <a:endParaRPr lang="fr-BE"/>
          </a:p>
        </p:txBody>
      </p:sp>
    </p:spTree>
    <p:extLst>
      <p:ext uri="{BB962C8B-B14F-4D97-AF65-F5344CB8AC3E}">
        <p14:creationId xmlns:p14="http://schemas.microsoft.com/office/powerpoint/2010/main" val="2104749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39FF518-4F02-4444-8767-0A8F7A8DC5A3}"/>
              </a:ext>
            </a:extLst>
          </p:cNvPr>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BC7EBD6-23D3-4EEE-84F0-24BC20AED0AF}"/>
              </a:ext>
            </a:extLst>
          </p:cNvPr>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BDBED72-5CBD-47D4-B6A7-1358752FADB3}"/>
              </a:ext>
            </a:extLst>
          </p:cNvPr>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fld id="{AA309A6D-C09C-4548-B29A-6CF363A7E532}" type="datetimeFigureOut">
              <a:rPr lang="fr-FR" smtClean="0"/>
              <a:pPr/>
              <a:t>12/02/2023</a:t>
            </a:fld>
            <a:endParaRPr lang="fr-BE"/>
          </a:p>
        </p:txBody>
      </p:sp>
      <p:sp>
        <p:nvSpPr>
          <p:cNvPr id="5" name="Espace réservé du pied de page 4">
            <a:extLst>
              <a:ext uri="{FF2B5EF4-FFF2-40B4-BE49-F238E27FC236}">
                <a16:creationId xmlns:a16="http://schemas.microsoft.com/office/drawing/2014/main" id="{377A161D-2800-4CBE-9469-6D4E8BCB113E}"/>
              </a:ext>
            </a:extLst>
          </p:cNvPr>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D5B5DB08-0B2F-498A-BC73-D5E6A312F754}"/>
              </a:ext>
            </a:extLst>
          </p:cNvPr>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CF4668DC-857F-487D-BFFA-8C0CA5037977}" type="slidenum">
              <a:rPr lang="fr-BE" smtClean="0"/>
              <a:pPr/>
              <a:t>‹N°›</a:t>
            </a:fld>
            <a:endParaRPr lang="fr-BE"/>
          </a:p>
        </p:txBody>
      </p:sp>
    </p:spTree>
    <p:extLst>
      <p:ext uri="{BB962C8B-B14F-4D97-AF65-F5344CB8AC3E}">
        <p14:creationId xmlns:p14="http://schemas.microsoft.com/office/powerpoint/2010/main" val="205119713"/>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http://www.ouest-france.fr/photos/2008/06/20/P810144D650777G_px_470__w_ouestfrance_.jpg" TargetMode="External"/><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0.png"/><Relationship Id="rId17" Type="http://schemas.openxmlformats.org/officeDocument/2006/relationships/image" Target="../media/image15.jpeg"/><Relationship Id="rId2" Type="http://schemas.openxmlformats.org/officeDocument/2006/relationships/image" Target="../media/image1.jpg"/><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jpe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jpe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image" Target="../media/image50.jpeg"/><Relationship Id="rId3" Type="http://schemas.openxmlformats.org/officeDocument/2006/relationships/image" Target="../media/image41.jpeg"/><Relationship Id="rId7" Type="http://schemas.openxmlformats.org/officeDocument/2006/relationships/image" Target="../media/image45.jpeg"/><Relationship Id="rId12" Type="http://schemas.openxmlformats.org/officeDocument/2006/relationships/image" Target="../media/image4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4.jpeg"/><Relationship Id="rId11" Type="http://schemas.openxmlformats.org/officeDocument/2006/relationships/image" Target="../media/image20.png"/><Relationship Id="rId5" Type="http://schemas.openxmlformats.org/officeDocument/2006/relationships/image" Target="../media/image43.jpeg"/><Relationship Id="rId10" Type="http://schemas.openxmlformats.org/officeDocument/2006/relationships/image" Target="../media/image48.jpeg"/><Relationship Id="rId4" Type="http://schemas.openxmlformats.org/officeDocument/2006/relationships/image" Target="../media/image42.jpeg"/><Relationship Id="rId9" Type="http://schemas.openxmlformats.org/officeDocument/2006/relationships/image" Target="../media/image47.jpeg"/></Relationships>
</file>

<file path=ppt/slides/_rels/slide17.xml.rels><?xml version="1.0" encoding="UTF-8" standalone="yes"?>
<Relationships xmlns="http://schemas.openxmlformats.org/package/2006/relationships"><Relationship Id="rId8" Type="http://schemas.openxmlformats.org/officeDocument/2006/relationships/hyperlink" Target="https://www.gitesdefrance35.com/location-vacances-Gite-Le-Chatellier-Castel-Gite-35G13011.html" TargetMode="External"/><Relationship Id="rId13" Type="http://schemas.openxmlformats.org/officeDocument/2006/relationships/hyperlink" Target="https://www.gitesdefrance35.com/location-vacances-Cabane-Dans-Les-Arbres-Les-Portes-Du-Coglais-35G132102.html" TargetMode="External"/><Relationship Id="rId18" Type="http://schemas.openxmlformats.org/officeDocument/2006/relationships/hyperlink" Target="https://www.gites.fr/gites_gite-le-1900_antrain_h340554.htm" TargetMode="External"/><Relationship Id="rId3" Type="http://schemas.openxmlformats.org/officeDocument/2006/relationships/hyperlink" Target="https://www.gites.fr/gites_le-petit-courtoux_saint-germain-en-cogles_h545718.htm" TargetMode="External"/><Relationship Id="rId21" Type="http://schemas.openxmlformats.org/officeDocument/2006/relationships/image" Target="../media/image20.png"/><Relationship Id="rId7" Type="http://schemas.openxmlformats.org/officeDocument/2006/relationships/hyperlink" Target="https://www.gitesdefrance35.com/location-vacances-Gite-Saint-germain-en-cogles-35G13020.html" TargetMode="External"/><Relationship Id="rId12" Type="http://schemas.openxmlformats.org/officeDocument/2006/relationships/hyperlink" Target="https://www.gitesdefrance35.com/location-vacances-Gite-Les-Portes-Du-Coglais-35G13041.html" TargetMode="External"/><Relationship Id="rId17" Type="http://schemas.openxmlformats.org/officeDocument/2006/relationships/hyperlink" Target="https://www.gites.fr/gites_maisonnette-de-vacances_antrain_h2530316.htm" TargetMode="External"/><Relationship Id="rId2" Type="http://schemas.openxmlformats.org/officeDocument/2006/relationships/hyperlink" Target="https://www.gites.fr/gites_un-esprit-champetre-et-convivial_saint-germain-en-cogles_38245.htm" TargetMode="External"/><Relationship Id="rId16" Type="http://schemas.openxmlformats.org/officeDocument/2006/relationships/hyperlink" Target="https://www.gites.fr/gites_la-mahommerie---coquelin_tremblay_38047.htm" TargetMode="External"/><Relationship Id="rId20" Type="http://schemas.openxmlformats.org/officeDocument/2006/relationships/hyperlink" Target="https://www.gites.fr/gites_la-maison-de-jeanne_rimou_47112.htm" TargetMode="External"/><Relationship Id="rId1" Type="http://schemas.openxmlformats.org/officeDocument/2006/relationships/slideLayout" Target="../slideLayouts/slideLayout7.xml"/><Relationship Id="rId6" Type="http://schemas.openxmlformats.org/officeDocument/2006/relationships/hyperlink" Target="https://www.gitesdefrance35.com/location-vacances-Gite-Saint-germain-en-cogles-35G131112.html" TargetMode="External"/><Relationship Id="rId11" Type="http://schemas.openxmlformats.org/officeDocument/2006/relationships/hyperlink" Target="https://www.gitesdefrance35.com/location-vacances-Cabane-Sur-Pilotis-Les-Portes-Du-Coglais-35G13210.html" TargetMode="External"/><Relationship Id="rId5" Type="http://schemas.openxmlformats.org/officeDocument/2006/relationships/hyperlink" Target="http://www.camping-gite.com/" TargetMode="External"/><Relationship Id="rId15" Type="http://schemas.openxmlformats.org/officeDocument/2006/relationships/hyperlink" Target="https://www.gites.fr/gites_terre-et-mer-antrain-35-bretagne_antrain_48123.htm" TargetMode="External"/><Relationship Id="rId10" Type="http://schemas.openxmlformats.org/officeDocument/2006/relationships/hyperlink" Target="https://www.gitesdefrance35.com/location-vacances-Gite-Maen-Roch-Gite-De-Clem-Et-Vava-35G13222.html" TargetMode="External"/><Relationship Id="rId19" Type="http://schemas.openxmlformats.org/officeDocument/2006/relationships/hyperlink" Target="https://www.gites.fr/gites_gite-l-hermine_antrain_h1392934.htm" TargetMode="External"/><Relationship Id="rId4" Type="http://schemas.openxmlformats.org/officeDocument/2006/relationships/hyperlink" Target="https://www.gites.fr/gites_holiday-home-villamee-le-champ-marie_villamee_h539265.htm" TargetMode="External"/><Relationship Id="rId9" Type="http://schemas.openxmlformats.org/officeDocument/2006/relationships/hyperlink" Target="https://www.gitesdefrance35.com/location-vacances-Gite-Le-Chatellier-35G13023.html" TargetMode="External"/><Relationship Id="rId14" Type="http://schemas.openxmlformats.org/officeDocument/2006/relationships/hyperlink" Target="https://www.gitesdefrance35.com/location-vacances-Gite-Les-Portes-Du-Coglais-L-ecottay-35G13204.html"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https://upload.wikimedia.org/wikipedia/commons/6/6d/Saint-Germain-en-Cogl%C3%A8s_%2835%29_%C3%89glise.jpg" TargetMode="External"/><Relationship Id="rId3" Type="http://schemas.openxmlformats.org/officeDocument/2006/relationships/image" Target="../media/image16.jpeg"/><Relationship Id="rId7" Type="http://schemas.openxmlformats.org/officeDocument/2006/relationships/image" Target="../media/image18.jpeg"/><Relationship Id="rId2" Type="http://schemas.openxmlformats.org/officeDocument/2006/relationships/hyperlink" Target="https://commons.wikimedia.org/wiki/File:Saint-Germain-en-Cogl%C3%A8s_(35)_Chapelle_de_Marigny_01.jpg?uselang=fr" TargetMode="External"/><Relationship Id="rId1" Type="http://schemas.openxmlformats.org/officeDocument/2006/relationships/slideLayout" Target="../slideLayouts/slideLayout7.xml"/><Relationship Id="rId6" Type="http://schemas.openxmlformats.org/officeDocument/2006/relationships/image" Target="http://4.bp.blogspot.com/-vtsYjk-x5t0/UIOqzFfDneI/AAAAAAAABdM/z-MvVLzJCzI/s1600/La+carr%C3%A9e+(2)+CPR.jpg" TargetMode="External"/><Relationship Id="rId11" Type="http://schemas.openxmlformats.org/officeDocument/2006/relationships/image" Target="https://upload.wikimedia.org/wikipedia/commons/thumb/f/fc/Saint-Germain-en-Cogl%C3%A8s_%2835%29_Dolmen_01.jpg/220px-Saint-Germain-en-Cogl%C3%A8s_%2835%29_Dolmen_01.jpg" TargetMode="External"/><Relationship Id="rId5" Type="http://schemas.openxmlformats.org/officeDocument/2006/relationships/image" Target="../media/image17.jpeg"/><Relationship Id="rId10" Type="http://schemas.openxmlformats.org/officeDocument/2006/relationships/image" Target="../media/image19.jpeg"/><Relationship Id="rId4" Type="http://schemas.openxmlformats.org/officeDocument/2006/relationships/image" Target="https://upload.wikimedia.org/wikipedia/commons/thumb/9/90/Saint-Germain-en-Cogl%C3%A8s_%2835%29_Chapelle_de_Marigny_01.jpg/220px-Saint-Germain-en-Cogl%C3%A8s_%2835%29_Chapelle_de_Marigny_01.jpg" TargetMode="External"/><Relationship Id="rId9" Type="http://schemas.openxmlformats.org/officeDocument/2006/relationships/hyperlink" Target="https://commons.wikimedia.org/wiki/File:Saint-Germain-en-Cogl%C3%A8s_(35)_Dolmen_01.jpg?uselang=fr"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0.pn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2" name="Image 31" descr="Une image contenant personne, arbre, extérieur, groupe&#10;&#10;Description générée automatiquement">
            <a:extLst>
              <a:ext uri="{FF2B5EF4-FFF2-40B4-BE49-F238E27FC236}">
                <a16:creationId xmlns:a16="http://schemas.microsoft.com/office/drawing/2014/main" id="{F7CC929E-4325-0BB0-2A18-855B74E8AB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46" y="1761018"/>
            <a:ext cx="6838140" cy="3324096"/>
          </a:xfrm>
          <a:prstGeom prst="rect">
            <a:avLst/>
          </a:prstGeom>
        </p:spPr>
      </p:pic>
      <p:sp>
        <p:nvSpPr>
          <p:cNvPr id="8" name="ZoneTexte 7">
            <a:extLst>
              <a:ext uri="{FF2B5EF4-FFF2-40B4-BE49-F238E27FC236}">
                <a16:creationId xmlns:a16="http://schemas.microsoft.com/office/drawing/2014/main" id="{DB14BABE-DAF3-4232-BE6A-3663B761D18B}"/>
              </a:ext>
            </a:extLst>
          </p:cNvPr>
          <p:cNvSpPr txBox="1"/>
          <p:nvPr/>
        </p:nvSpPr>
        <p:spPr>
          <a:xfrm>
            <a:off x="1412776" y="4715511"/>
            <a:ext cx="3857625" cy="369332"/>
          </a:xfrm>
          <a:prstGeom prst="rect">
            <a:avLst/>
          </a:prstGeom>
          <a:noFill/>
        </p:spPr>
        <p:txBody>
          <a:bodyPr wrap="square" rtlCol="0">
            <a:spAutoFit/>
          </a:bodyPr>
          <a:lstStyle/>
          <a:p>
            <a:pPr algn="ctr"/>
            <a:r>
              <a:rPr lang="fr-FR" b="1" dirty="0">
                <a:solidFill>
                  <a:schemeClr val="bg1"/>
                </a:solidFill>
                <a:effectLst>
                  <a:outerShdw blurRad="38100" dist="38100" dir="2700000" algn="tl">
                    <a:srgbClr val="000000">
                      <a:alpha val="43137"/>
                    </a:srgbClr>
                  </a:outerShdw>
                </a:effectLst>
                <a:latin typeface="Castellar" panose="020A0402060406010301" pitchFamily="18" charset="0"/>
                <a:cs typeface="Aharoni" pitchFamily="2" charset="-79"/>
              </a:rPr>
              <a:t>FEDERALE U19</a:t>
            </a:r>
          </a:p>
        </p:txBody>
      </p:sp>
      <p:sp>
        <p:nvSpPr>
          <p:cNvPr id="9" name="ZoneTexte 8">
            <a:extLst>
              <a:ext uri="{FF2B5EF4-FFF2-40B4-BE49-F238E27FC236}">
                <a16:creationId xmlns:a16="http://schemas.microsoft.com/office/drawing/2014/main" id="{67F13750-4A8B-4AFE-A350-2769B81C57C6}"/>
              </a:ext>
            </a:extLst>
          </p:cNvPr>
          <p:cNvSpPr txBox="1"/>
          <p:nvPr/>
        </p:nvSpPr>
        <p:spPr>
          <a:xfrm>
            <a:off x="810970" y="1385933"/>
            <a:ext cx="6858000" cy="369332"/>
          </a:xfrm>
          <a:prstGeom prst="rect">
            <a:avLst/>
          </a:prstGeom>
          <a:noFill/>
          <a:ln>
            <a:noFill/>
          </a:ln>
        </p:spPr>
        <p:txBody>
          <a:bodyPr wrap="square" rtlCol="0">
            <a:spAutoFit/>
          </a:bodyPr>
          <a:lstStyle/>
          <a:p>
            <a:pPr algn="ctr"/>
            <a:r>
              <a:rPr lang="fr-FR" b="1" dirty="0">
                <a:ln>
                  <a:solidFill>
                    <a:srgbClr val="0070C0"/>
                  </a:solidFill>
                </a:ln>
                <a:solidFill>
                  <a:schemeClr val="bg1"/>
                </a:solidFill>
                <a:effectLst>
                  <a:outerShdw blurRad="38100" dist="38100" dir="2700000" algn="tl">
                    <a:srgbClr val="000000">
                      <a:alpha val="43137"/>
                    </a:srgbClr>
                  </a:outerShdw>
                </a:effectLst>
              </a:rPr>
              <a:t>Souvenir Marcel BOUVIER</a:t>
            </a:r>
          </a:p>
        </p:txBody>
      </p:sp>
      <p:pic>
        <p:nvPicPr>
          <p:cNvPr id="4" name="Image 3">
            <a:extLst>
              <a:ext uri="{FF2B5EF4-FFF2-40B4-BE49-F238E27FC236}">
                <a16:creationId xmlns:a16="http://schemas.microsoft.com/office/drawing/2014/main" id="{2FCC80D3-CA24-44DC-B90B-22C82E069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46" y="0"/>
            <a:ext cx="6858000" cy="1391686"/>
          </a:xfrm>
          <a:prstGeom prst="rect">
            <a:avLst/>
          </a:prstGeom>
        </p:spPr>
      </p:pic>
      <p:pic>
        <p:nvPicPr>
          <p:cNvPr id="10" name="Image 9">
            <a:extLst>
              <a:ext uri="{FF2B5EF4-FFF2-40B4-BE49-F238E27FC236}">
                <a16:creationId xmlns:a16="http://schemas.microsoft.com/office/drawing/2014/main" id="{D6E31D37-BB52-49FD-A2AB-0EC38BE92C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51" y="8358862"/>
            <a:ext cx="1505673" cy="827584"/>
          </a:xfrm>
          <a:prstGeom prst="rect">
            <a:avLst/>
          </a:prstGeom>
        </p:spPr>
      </p:pic>
      <p:pic>
        <p:nvPicPr>
          <p:cNvPr id="11" name="Image 10" descr="http://www.bretagne-cyclisme.com/media/logo_comite__072135000_1610_19112012.jpg">
            <a:extLst>
              <a:ext uri="{FF2B5EF4-FFF2-40B4-BE49-F238E27FC236}">
                <a16:creationId xmlns:a16="http://schemas.microsoft.com/office/drawing/2014/main" id="{4F3E6286-2822-4FC7-AEF5-FC313D92199B}"/>
              </a:ext>
            </a:extLst>
          </p:cNvPr>
          <p:cNvPicPr/>
          <p:nvPr/>
        </p:nvPicPr>
        <p:blipFill>
          <a:blip r:embed="rId5" cstate="print"/>
          <a:srcRect/>
          <a:stretch>
            <a:fillRect/>
          </a:stretch>
        </p:blipFill>
        <p:spPr>
          <a:xfrm>
            <a:off x="5749918" y="8349427"/>
            <a:ext cx="1029285" cy="740299"/>
          </a:xfrm>
          <a:prstGeom prst="rect">
            <a:avLst/>
          </a:prstGeom>
          <a:noFill/>
          <a:ln>
            <a:noFill/>
            <a:prstDash/>
          </a:ln>
        </p:spPr>
      </p:pic>
      <p:pic>
        <p:nvPicPr>
          <p:cNvPr id="12" name="Image 11">
            <a:extLst>
              <a:ext uri="{FF2B5EF4-FFF2-40B4-BE49-F238E27FC236}">
                <a16:creationId xmlns:a16="http://schemas.microsoft.com/office/drawing/2014/main" id="{978A5337-E24C-4525-9F63-C452645AB30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58913" y="8349428"/>
            <a:ext cx="753444" cy="749733"/>
          </a:xfrm>
          <a:prstGeom prst="rect">
            <a:avLst/>
          </a:prstGeom>
        </p:spPr>
      </p:pic>
      <p:pic>
        <p:nvPicPr>
          <p:cNvPr id="13" name="Picture 54" descr="http://www.ouest-france.fr/photos/2008/06/20/P810144D650777G_px_470__w_ouestfrance_.jpg">
            <a:extLst>
              <a:ext uri="{FF2B5EF4-FFF2-40B4-BE49-F238E27FC236}">
                <a16:creationId xmlns:a16="http://schemas.microsoft.com/office/drawing/2014/main" id="{03867419-E27F-41C8-ABAA-B2E74BE3FF55}"/>
              </a:ext>
            </a:extLst>
          </p:cNvPr>
          <p:cNvPicPr>
            <a:picLocks noChangeAspect="1" noChangeArrowheads="1"/>
          </p:cNvPicPr>
          <p:nvPr/>
        </p:nvPicPr>
        <p:blipFill>
          <a:blip r:embed="rId7" r:link="rId8" cstate="print"/>
          <a:srcRect/>
          <a:stretch>
            <a:fillRect/>
          </a:stretch>
        </p:blipFill>
        <p:spPr bwMode="auto">
          <a:xfrm>
            <a:off x="4306806" y="8358862"/>
            <a:ext cx="1220328" cy="740299"/>
          </a:xfrm>
          <a:prstGeom prst="rect">
            <a:avLst/>
          </a:prstGeom>
          <a:noFill/>
        </p:spPr>
      </p:pic>
      <p:pic>
        <p:nvPicPr>
          <p:cNvPr id="14" name="Image 13" descr="logo amical cycliste">
            <a:extLst>
              <a:ext uri="{FF2B5EF4-FFF2-40B4-BE49-F238E27FC236}">
                <a16:creationId xmlns:a16="http://schemas.microsoft.com/office/drawing/2014/main" id="{B6A55377-E1FC-4598-82C9-BA8B31FAFB8F}"/>
              </a:ext>
            </a:extLst>
          </p:cNvPr>
          <p:cNvPicPr/>
          <p:nvPr/>
        </p:nvPicPr>
        <p:blipFill rotWithShape="1">
          <a:blip r:embed="rId9" cstate="print"/>
          <a:srcRect b="9737"/>
          <a:stretch/>
        </p:blipFill>
        <p:spPr>
          <a:xfrm>
            <a:off x="2861471" y="8349427"/>
            <a:ext cx="1222551" cy="753675"/>
          </a:xfrm>
          <a:prstGeom prst="rect">
            <a:avLst/>
          </a:prstGeom>
          <a:noFill/>
          <a:ln>
            <a:noFill/>
            <a:prstDash/>
          </a:ln>
        </p:spPr>
      </p:pic>
      <p:sp>
        <p:nvSpPr>
          <p:cNvPr id="5" name="ZoneTexte 4">
            <a:extLst>
              <a:ext uri="{FF2B5EF4-FFF2-40B4-BE49-F238E27FC236}">
                <a16:creationId xmlns:a16="http://schemas.microsoft.com/office/drawing/2014/main" id="{DF443FE4-29A4-4C14-829C-C9C1E053E234}"/>
              </a:ext>
            </a:extLst>
          </p:cNvPr>
          <p:cNvSpPr txBox="1"/>
          <p:nvPr/>
        </p:nvSpPr>
        <p:spPr>
          <a:xfrm>
            <a:off x="0" y="-32266"/>
            <a:ext cx="1005342" cy="523220"/>
          </a:xfrm>
          <a:prstGeom prst="rect">
            <a:avLst/>
          </a:prstGeom>
          <a:noFill/>
        </p:spPr>
        <p:txBody>
          <a:bodyPr wrap="square" rtlCol="0">
            <a:spAutoFit/>
          </a:bodyPr>
          <a:lstStyle/>
          <a:p>
            <a:r>
              <a:rPr lang="fr-FR" sz="2800" b="1" dirty="0">
                <a:solidFill>
                  <a:schemeClr val="bg1"/>
                </a:solidFill>
              </a:rPr>
              <a:t>20</a:t>
            </a:r>
            <a:r>
              <a:rPr lang="fr-FR" b="1" dirty="0">
                <a:solidFill>
                  <a:schemeClr val="bg1"/>
                </a:solidFill>
              </a:rPr>
              <a:t>eme</a:t>
            </a:r>
          </a:p>
        </p:txBody>
      </p:sp>
      <p:sp>
        <p:nvSpPr>
          <p:cNvPr id="6" name="Rectangle 5">
            <a:extLst>
              <a:ext uri="{FF2B5EF4-FFF2-40B4-BE49-F238E27FC236}">
                <a16:creationId xmlns:a16="http://schemas.microsoft.com/office/drawing/2014/main" id="{4BBA4EE6-4B46-4E20-A230-4C54A8856188}"/>
              </a:ext>
            </a:extLst>
          </p:cNvPr>
          <p:cNvSpPr/>
          <p:nvPr/>
        </p:nvSpPr>
        <p:spPr>
          <a:xfrm>
            <a:off x="1455891" y="6026222"/>
            <a:ext cx="3923510" cy="2277547"/>
          </a:xfrm>
          <a:prstGeom prst="rect">
            <a:avLst/>
          </a:prstGeom>
        </p:spPr>
        <p:txBody>
          <a:bodyPr wrap="none">
            <a:spAutoFit/>
          </a:bodyPr>
          <a:lstStyle/>
          <a:p>
            <a:pPr algn="ctr"/>
            <a:r>
              <a:rPr lang="fr-FR" sz="2400" b="1" i="1" dirty="0">
                <a:solidFill>
                  <a:srgbClr val="FF9900"/>
                </a:solidFill>
                <a:effectLst>
                  <a:outerShdw blurRad="38100" dist="38100" dir="2700000" algn="tl">
                    <a:srgbClr val="000000">
                      <a:alpha val="43137"/>
                    </a:srgbClr>
                  </a:outerShdw>
                </a:effectLst>
              </a:rPr>
              <a:t>Etape 1</a:t>
            </a:r>
            <a:endParaRPr lang="fr-FR" b="1" i="1" dirty="0"/>
          </a:p>
          <a:p>
            <a:pPr algn="ctr"/>
            <a:r>
              <a:rPr lang="fr-FR" b="1" i="1" dirty="0"/>
              <a:t>Saint Germain en Cogles – Le Chatellier</a:t>
            </a:r>
          </a:p>
          <a:p>
            <a:pPr algn="ctr"/>
            <a:r>
              <a:rPr lang="fr-FR" b="1" i="1" dirty="0"/>
              <a:t>CLM INDIVIDUEL - 5.330 KMS</a:t>
            </a:r>
          </a:p>
          <a:p>
            <a:pPr algn="ctr"/>
            <a:r>
              <a:rPr lang="fr-FR" sz="2800" b="1" i="1" dirty="0">
                <a:solidFill>
                  <a:srgbClr val="FF9900"/>
                </a:solidFill>
                <a:effectLst>
                  <a:outerShdw blurRad="38100" dist="38100" dir="2700000" algn="tl">
                    <a:srgbClr val="000000">
                      <a:alpha val="43137"/>
                    </a:srgbClr>
                  </a:outerShdw>
                </a:effectLst>
              </a:rPr>
              <a:t>Etape 2</a:t>
            </a:r>
          </a:p>
          <a:p>
            <a:pPr algn="ctr"/>
            <a:r>
              <a:rPr lang="fr-FR" b="1" i="1" dirty="0"/>
              <a:t>Saint Germain en Cogles – Le Chatellier</a:t>
            </a:r>
          </a:p>
          <a:p>
            <a:pPr algn="ctr"/>
            <a:r>
              <a:rPr lang="fr-FR" b="1" i="1" dirty="0"/>
              <a:t>Epreuve en Ligne  107,200 KMS</a:t>
            </a:r>
          </a:p>
          <a:p>
            <a:pPr algn="ctr"/>
            <a:endParaRPr lang="fr-FR" b="1" i="1" dirty="0"/>
          </a:p>
        </p:txBody>
      </p:sp>
      <p:sp>
        <p:nvSpPr>
          <p:cNvPr id="16" name="ZoneTexte 15">
            <a:extLst>
              <a:ext uri="{FF2B5EF4-FFF2-40B4-BE49-F238E27FC236}">
                <a16:creationId xmlns:a16="http://schemas.microsoft.com/office/drawing/2014/main" id="{E8140D33-102C-49FC-94CD-3C8953AEF468}"/>
              </a:ext>
            </a:extLst>
          </p:cNvPr>
          <p:cNvSpPr txBox="1"/>
          <p:nvPr/>
        </p:nvSpPr>
        <p:spPr>
          <a:xfrm>
            <a:off x="58151" y="5084843"/>
            <a:ext cx="6789470" cy="523220"/>
          </a:xfrm>
          <a:prstGeom prst="rect">
            <a:avLst/>
          </a:prstGeom>
          <a:noFill/>
        </p:spPr>
        <p:txBody>
          <a:bodyPr wrap="square" rtlCol="0">
            <a:spAutoFit/>
          </a:bodyPr>
          <a:lstStyle/>
          <a:p>
            <a:pPr algn="ctr"/>
            <a:r>
              <a:rPr lang="fr-FR" sz="2800" b="1" dirty="0"/>
              <a:t>Dimanche 4 JUIN 2023</a:t>
            </a:r>
          </a:p>
        </p:txBody>
      </p:sp>
      <p:pic>
        <p:nvPicPr>
          <p:cNvPr id="17" name="Image 16">
            <a:extLst>
              <a:ext uri="{FF2B5EF4-FFF2-40B4-BE49-F238E27FC236}">
                <a16:creationId xmlns:a16="http://schemas.microsoft.com/office/drawing/2014/main" id="{61C948E3-73D6-4627-BC9C-494CEE22ED1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32" y="5289221"/>
            <a:ext cx="1158951" cy="1192987"/>
          </a:xfrm>
          <a:prstGeom prst="rect">
            <a:avLst/>
          </a:prstGeom>
        </p:spPr>
      </p:pic>
      <p:sp>
        <p:nvSpPr>
          <p:cNvPr id="19" name="Hexagone 18">
            <a:extLst>
              <a:ext uri="{FF2B5EF4-FFF2-40B4-BE49-F238E27FC236}">
                <a16:creationId xmlns:a16="http://schemas.microsoft.com/office/drawing/2014/main" id="{F9C15EC4-8B6C-4F71-9A32-2072DFAFA9A3}"/>
              </a:ext>
            </a:extLst>
          </p:cNvPr>
          <p:cNvSpPr/>
          <p:nvPr/>
        </p:nvSpPr>
        <p:spPr>
          <a:xfrm>
            <a:off x="5650190" y="5486949"/>
            <a:ext cx="1158951" cy="101639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0" name="Picture 2" descr="Résultat de recherche d'images pour &quot;LOGO COUESNON MARCHE DE BRETAGNE&quot;">
            <a:extLst>
              <a:ext uri="{FF2B5EF4-FFF2-40B4-BE49-F238E27FC236}">
                <a16:creationId xmlns:a16="http://schemas.microsoft.com/office/drawing/2014/main" id="{F0D2290B-6CDF-43AE-8C9F-92EA7C5FF55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48023" y="5498959"/>
            <a:ext cx="1373509" cy="1016397"/>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 17">
            <a:extLst>
              <a:ext uri="{FF2B5EF4-FFF2-40B4-BE49-F238E27FC236}">
                <a16:creationId xmlns:a16="http://schemas.microsoft.com/office/drawing/2014/main" id="{E9A5E8F8-4C83-4BF6-9427-ADAFB067B53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61786" y="4223434"/>
            <a:ext cx="672975" cy="694614"/>
          </a:xfrm>
          <a:prstGeom prst="rect">
            <a:avLst/>
          </a:prstGeom>
        </p:spPr>
      </p:pic>
      <p:pic>
        <p:nvPicPr>
          <p:cNvPr id="7" name="Image 6">
            <a:extLst>
              <a:ext uri="{FF2B5EF4-FFF2-40B4-BE49-F238E27FC236}">
                <a16:creationId xmlns:a16="http://schemas.microsoft.com/office/drawing/2014/main" id="{499ADC46-63B1-4668-B609-259ADE54448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7767" y="4227096"/>
            <a:ext cx="689807" cy="689807"/>
          </a:xfrm>
          <a:prstGeom prst="rect">
            <a:avLst/>
          </a:prstGeom>
        </p:spPr>
      </p:pic>
      <p:pic>
        <p:nvPicPr>
          <p:cNvPr id="21" name="Picture 13">
            <a:extLst>
              <a:ext uri="{FF2B5EF4-FFF2-40B4-BE49-F238E27FC236}">
                <a16:creationId xmlns:a16="http://schemas.microsoft.com/office/drawing/2014/main" id="{BBED3D84-5E11-4A6D-824E-61B6241EFD1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746" y="6726145"/>
            <a:ext cx="1287120" cy="6988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2" name="Picture 2" descr="RÃ©sultat de recherche d'images pour &quot;LOGO SPORTBREIZH&quot;">
            <a:extLst>
              <a:ext uri="{FF2B5EF4-FFF2-40B4-BE49-F238E27FC236}">
                <a16:creationId xmlns:a16="http://schemas.microsoft.com/office/drawing/2014/main" id="{F02FADDA-5D8F-467F-8357-F847DA01D0AF}"/>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11151" t="22697" r="13251" b="35439"/>
          <a:stretch/>
        </p:blipFill>
        <p:spPr bwMode="auto">
          <a:xfrm>
            <a:off x="58151" y="7696640"/>
            <a:ext cx="1721242" cy="54984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RÃ©sultat de recherche d'images pour &quot;LOGO DIRECTVELO&quot;">
            <a:extLst>
              <a:ext uri="{FF2B5EF4-FFF2-40B4-BE49-F238E27FC236}">
                <a16:creationId xmlns:a16="http://schemas.microsoft.com/office/drawing/2014/main" id="{8D109142-70DD-4B7D-A6FF-3E12F6F2BAD2}"/>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655303" y="6766964"/>
            <a:ext cx="1158951" cy="61038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RÃ©sultat de recherche d'images pour &quot;LOGO velopressecollection&quot;">
            <a:extLst>
              <a:ext uri="{FF2B5EF4-FFF2-40B4-BE49-F238E27FC236}">
                <a16:creationId xmlns:a16="http://schemas.microsoft.com/office/drawing/2014/main" id="{87B034D1-4232-43EC-A2D8-11B095254445}"/>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119433" y="7696640"/>
            <a:ext cx="1644774" cy="45395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68EFB838-45B8-40DB-99ED-9E7245781356}"/>
              </a:ext>
            </a:extLst>
          </p:cNvPr>
          <p:cNvSpPr/>
          <p:nvPr/>
        </p:nvSpPr>
        <p:spPr>
          <a:xfrm>
            <a:off x="1154019" y="5509328"/>
            <a:ext cx="4472699" cy="584775"/>
          </a:xfrm>
          <a:prstGeom prst="rect">
            <a:avLst/>
          </a:prstGeom>
        </p:spPr>
        <p:txBody>
          <a:bodyPr wrap="none">
            <a:spAutoFit/>
          </a:bodyPr>
          <a:lstStyle/>
          <a:p>
            <a:pPr algn="ctr"/>
            <a:r>
              <a:rPr lang="fr-FR" sz="3200" dirty="0">
                <a:solidFill>
                  <a:srgbClr val="0070C0"/>
                </a:solidFill>
                <a:effectLst>
                  <a:outerShdw blurRad="38100" dist="38100" dir="2700000" algn="tl">
                    <a:srgbClr val="000000">
                      <a:alpha val="43137"/>
                    </a:srgbClr>
                  </a:outerShdw>
                </a:effectLst>
                <a:latin typeface="AcmeFont" pitchFamily="2" charset="0"/>
              </a:rPr>
              <a:t>DOSSIER TECHNIQUE</a:t>
            </a:r>
          </a:p>
        </p:txBody>
      </p:sp>
    </p:spTree>
    <p:extLst>
      <p:ext uri="{BB962C8B-B14F-4D97-AF65-F5344CB8AC3E}">
        <p14:creationId xmlns:p14="http://schemas.microsoft.com/office/powerpoint/2010/main" val="2327398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640" y="395536"/>
            <a:ext cx="6539036" cy="8156079"/>
          </a:xfrm>
          <a:prstGeom prst="rect">
            <a:avLst/>
          </a:prstGeom>
        </p:spPr>
        <p:txBody>
          <a:bodyPr wrap="square">
            <a:spAutoFit/>
          </a:bodyPr>
          <a:lstStyle/>
          <a:p>
            <a:pPr algn="ctr"/>
            <a:r>
              <a:rPr lang="fr-FR" sz="1200" b="1" dirty="0">
                <a:solidFill>
                  <a:srgbClr val="FF0000"/>
                </a:solidFill>
                <a:latin typeface="Arial" panose="020B0604020202020204" pitchFamily="34" charset="0"/>
                <a:cs typeface="Arial" panose="020B0604020202020204" pitchFamily="34" charset="0"/>
              </a:rPr>
              <a:t>Guide Technique</a:t>
            </a:r>
          </a:p>
          <a:p>
            <a:endParaRPr lang="fr-FR" sz="700" b="1" dirty="0">
              <a:solidFill>
                <a:srgbClr val="FF0000"/>
              </a:solidFill>
              <a:latin typeface="Arial" panose="020B0604020202020204" pitchFamily="34" charset="0"/>
              <a:cs typeface="Arial" panose="020B0604020202020204" pitchFamily="34" charset="0"/>
            </a:endParaRPr>
          </a:p>
          <a:p>
            <a:r>
              <a:rPr lang="fr-FR" sz="900" b="1" i="1" u="sng" dirty="0"/>
              <a:t>Article 1</a:t>
            </a:r>
            <a:r>
              <a:rPr lang="fr-FR" sz="900" b="1" dirty="0"/>
              <a:t>  -  Règlement :</a:t>
            </a:r>
            <a:endParaRPr lang="fr-FR" sz="900" dirty="0"/>
          </a:p>
          <a:p>
            <a:r>
              <a:rPr lang="fr-FR" sz="700" b="1" dirty="0"/>
              <a:t> </a:t>
            </a:r>
            <a:endParaRPr lang="fr-FR" sz="700" dirty="0"/>
          </a:p>
          <a:p>
            <a:pPr algn="just"/>
            <a:r>
              <a:rPr lang="fr-FR" sz="900" dirty="0"/>
              <a:t>Le 20</a:t>
            </a:r>
            <a:r>
              <a:rPr lang="fr-FR" sz="900" baseline="30000" dirty="0"/>
              <a:t>ème</a:t>
            </a:r>
            <a:r>
              <a:rPr lang="fr-FR" sz="900" dirty="0"/>
              <a:t> Tour du Couesnon Marche de Bretagne Souvenir Marcel Bouvier est organisé par l’Amicale Cycliste Couesnon Nord et contrôlé par le Club Olympique Cycliste Fougerais le dimanche 4 juin 2023 sous la réglementation de la Fédération Française de Cyclisme.</a:t>
            </a:r>
          </a:p>
          <a:p>
            <a:pPr algn="just"/>
            <a:r>
              <a:rPr lang="fr-FR" sz="900" b="1" dirty="0"/>
              <a:t> </a:t>
            </a:r>
            <a:endParaRPr lang="fr-FR" sz="900" dirty="0"/>
          </a:p>
          <a:p>
            <a:r>
              <a:rPr lang="fr-FR" sz="900" b="1" i="1" u="sng" dirty="0"/>
              <a:t>Article 2</a:t>
            </a:r>
            <a:r>
              <a:rPr lang="fr-FR" sz="900" b="1" dirty="0"/>
              <a:t>  -  Catégorie :</a:t>
            </a:r>
            <a:endParaRPr lang="fr-FR" sz="900" dirty="0"/>
          </a:p>
          <a:p>
            <a:r>
              <a:rPr lang="fr-FR" sz="700" b="1" dirty="0"/>
              <a:t> </a:t>
            </a:r>
            <a:endParaRPr lang="fr-FR" sz="700" dirty="0"/>
          </a:p>
          <a:p>
            <a:pPr algn="just"/>
            <a:r>
              <a:rPr lang="fr-FR" sz="900" dirty="0"/>
              <a:t>L’épreuve est de classe 1.34, c’est à dire ouverte aux coureurs de la série U19 engagés individuellement ou par équipe.</a:t>
            </a:r>
          </a:p>
          <a:p>
            <a:r>
              <a:rPr lang="fr-FR" sz="900" b="1" dirty="0"/>
              <a:t> </a:t>
            </a:r>
            <a:endParaRPr lang="fr-FR" sz="900" dirty="0"/>
          </a:p>
          <a:p>
            <a:r>
              <a:rPr lang="fr-FR" sz="900" b="1" i="1" u="sng" dirty="0"/>
              <a:t>Article 3</a:t>
            </a:r>
            <a:r>
              <a:rPr lang="fr-FR" sz="900" b="1" dirty="0"/>
              <a:t>  -  Distance :</a:t>
            </a:r>
            <a:endParaRPr lang="fr-FR" sz="900" dirty="0"/>
          </a:p>
          <a:p>
            <a:r>
              <a:rPr lang="fr-FR" sz="700" b="1" dirty="0"/>
              <a:t> </a:t>
            </a:r>
            <a:endParaRPr lang="fr-FR" sz="700" dirty="0"/>
          </a:p>
          <a:p>
            <a:r>
              <a:rPr lang="fr-FR" sz="900" dirty="0"/>
              <a:t>1</a:t>
            </a:r>
            <a:r>
              <a:rPr lang="fr-FR" sz="900" baseline="30000" dirty="0"/>
              <a:t>ère</a:t>
            </a:r>
            <a:r>
              <a:rPr lang="fr-FR" sz="900" dirty="0"/>
              <a:t> demi-étape :	5.330 Kms 	Contre la montre individuel.</a:t>
            </a:r>
          </a:p>
          <a:p>
            <a:r>
              <a:rPr lang="fr-FR" sz="900" dirty="0"/>
              <a:t>2</a:t>
            </a:r>
            <a:r>
              <a:rPr lang="fr-FR" sz="900" baseline="30000" dirty="0"/>
              <a:t>ème</a:t>
            </a:r>
            <a:r>
              <a:rPr lang="fr-FR" sz="900" dirty="0"/>
              <a:t> demi-étape :	107,2 Kms 	Epreuve en ligne (1 boucle de 62,7 Kms puis 5 tours de 8,9 Kms).</a:t>
            </a:r>
          </a:p>
          <a:p>
            <a:r>
              <a:rPr lang="fr-FR" sz="900" dirty="0"/>
              <a:t> </a:t>
            </a:r>
          </a:p>
          <a:p>
            <a:r>
              <a:rPr lang="fr-FR" sz="900" dirty="0"/>
              <a:t>La distance totale de l’épreuve est de : 112,530 kms.</a:t>
            </a:r>
          </a:p>
          <a:p>
            <a:r>
              <a:rPr lang="fr-FR" sz="900" b="1" dirty="0"/>
              <a:t> </a:t>
            </a:r>
            <a:endParaRPr lang="fr-FR" sz="900" dirty="0"/>
          </a:p>
          <a:p>
            <a:r>
              <a:rPr lang="fr-FR" sz="900" b="1" i="1" u="sng" dirty="0"/>
              <a:t>Article 4</a:t>
            </a:r>
            <a:r>
              <a:rPr lang="fr-FR" sz="900" b="1" dirty="0"/>
              <a:t>  -  Collège des commissaires :</a:t>
            </a:r>
            <a:endParaRPr lang="fr-FR" sz="900" dirty="0"/>
          </a:p>
          <a:p>
            <a:r>
              <a:rPr lang="fr-FR" sz="700" b="1" dirty="0"/>
              <a:t> </a:t>
            </a:r>
            <a:endParaRPr lang="fr-FR" sz="700" dirty="0"/>
          </a:p>
          <a:p>
            <a:r>
              <a:rPr lang="fr-FR" sz="900" dirty="0"/>
              <a:t>Le collège est composé des membres suivants :</a:t>
            </a:r>
          </a:p>
          <a:p>
            <a:r>
              <a:rPr lang="fr-FR" sz="700" dirty="0"/>
              <a:t> </a:t>
            </a:r>
            <a:endParaRPr lang="fr-FR" sz="500" dirty="0"/>
          </a:p>
          <a:p>
            <a:pPr lvl="0"/>
            <a:r>
              <a:rPr lang="fr-FR" sz="500" dirty="0">
                <a:solidFill>
                  <a:srgbClr val="FF0000"/>
                </a:solidFill>
              </a:rPr>
              <a:t> </a:t>
            </a:r>
            <a:r>
              <a:rPr lang="fr-FR" sz="800" b="1" dirty="0"/>
              <a:t>Président de jury : </a:t>
            </a:r>
            <a:endParaRPr lang="fr-FR" sz="800" b="1" dirty="0">
              <a:solidFill>
                <a:srgbClr val="FF0000"/>
              </a:solidFill>
            </a:endParaRPr>
          </a:p>
          <a:p>
            <a:pPr lvl="0"/>
            <a:r>
              <a:rPr lang="fr-FR" sz="800" b="1" dirty="0"/>
              <a:t>Commissaire titulaire 1 : 	</a:t>
            </a:r>
          </a:p>
          <a:p>
            <a:pPr lvl="0"/>
            <a:r>
              <a:rPr lang="fr-FR" sz="800" b="1" dirty="0"/>
              <a:t>Commissaire titulaire 2 :	</a:t>
            </a:r>
          </a:p>
          <a:p>
            <a:pPr lvl="0"/>
            <a:r>
              <a:rPr lang="fr-FR" sz="800" b="1" dirty="0"/>
              <a:t>Juge à l’arrivée : 	</a:t>
            </a:r>
          </a:p>
          <a:p>
            <a:pPr lvl="0"/>
            <a:r>
              <a:rPr lang="fr-FR" sz="800" b="1" dirty="0"/>
              <a:t>Chronométreur :	</a:t>
            </a:r>
          </a:p>
          <a:p>
            <a:pPr lvl="0"/>
            <a:r>
              <a:rPr lang="fr-FR" sz="800" b="1" dirty="0"/>
              <a:t>Chronométreur : 	</a:t>
            </a:r>
          </a:p>
          <a:p>
            <a:pPr lvl="0"/>
            <a:r>
              <a:rPr lang="fr-FR" sz="800" b="1" dirty="0"/>
              <a:t>Commissaire Moto : </a:t>
            </a:r>
            <a:r>
              <a:rPr lang="fr-FR" sz="800" b="1" dirty="0">
                <a:solidFill>
                  <a:srgbClr val="FF0000"/>
                </a:solidFill>
              </a:rPr>
              <a:t>	</a:t>
            </a:r>
          </a:p>
          <a:p>
            <a:r>
              <a:rPr lang="fr-FR" sz="400" b="1" dirty="0">
                <a:solidFill>
                  <a:srgbClr val="FF0000"/>
                </a:solidFill>
              </a:rPr>
              <a:t> </a:t>
            </a:r>
          </a:p>
          <a:p>
            <a:endParaRPr lang="fr-FR" sz="500" dirty="0">
              <a:solidFill>
                <a:srgbClr val="FF0000"/>
              </a:solidFill>
            </a:endParaRPr>
          </a:p>
          <a:p>
            <a:pPr algn="just"/>
            <a:r>
              <a:rPr lang="fr-FR" sz="900" dirty="0"/>
              <a:t>Le président du jury des commissaires et les deux commissaires titulaires prononcent les sanctions après consultations des autres membres du collège des commissaires.</a:t>
            </a:r>
          </a:p>
          <a:p>
            <a:r>
              <a:rPr lang="fr-FR" sz="900" b="1" dirty="0"/>
              <a:t> </a:t>
            </a:r>
            <a:endParaRPr lang="fr-FR" sz="900" dirty="0"/>
          </a:p>
          <a:p>
            <a:r>
              <a:rPr lang="fr-FR" sz="900" b="1" i="1" u="sng" dirty="0"/>
              <a:t>Article 5</a:t>
            </a:r>
            <a:r>
              <a:rPr lang="fr-FR" sz="900" b="1" dirty="0"/>
              <a:t>  -  Permanence :</a:t>
            </a:r>
            <a:endParaRPr lang="fr-FR" sz="900" dirty="0"/>
          </a:p>
          <a:p>
            <a:r>
              <a:rPr lang="fr-FR" sz="900" b="1" dirty="0"/>
              <a:t> </a:t>
            </a:r>
            <a:endParaRPr lang="fr-FR" sz="700" dirty="0"/>
          </a:p>
          <a:p>
            <a:pPr algn="just"/>
            <a:r>
              <a:rPr lang="fr-FR" sz="900" dirty="0"/>
              <a:t>La permanence se tiendra à la </a:t>
            </a:r>
            <a:r>
              <a:rPr lang="fr-FR" sz="900" b="1" dirty="0"/>
              <a:t>Salle des Services Techniques</a:t>
            </a:r>
            <a:r>
              <a:rPr lang="fr-FR" sz="900" dirty="0"/>
              <a:t>, route de </a:t>
            </a:r>
            <a:r>
              <a:rPr lang="fr-FR" sz="900" dirty="0" err="1"/>
              <a:t>Montours</a:t>
            </a:r>
            <a:r>
              <a:rPr lang="fr-FR" sz="900" dirty="0"/>
              <a:t> à Saint Germain en </a:t>
            </a:r>
            <a:r>
              <a:rPr lang="fr-FR" sz="900" dirty="0" err="1"/>
              <a:t>Coglès</a:t>
            </a:r>
            <a:r>
              <a:rPr lang="fr-FR" sz="900" dirty="0"/>
              <a:t>. Elle sera ouverte le samedi 3 juin 2023 de 16h à 18h et le dimanche 4 juin 2023 à partir de 7h30. </a:t>
            </a:r>
          </a:p>
          <a:p>
            <a:pPr algn="just"/>
            <a:r>
              <a:rPr lang="fr-FR" sz="900" dirty="0"/>
              <a:t>La remise des dossards et des plaques de cadre se fera au même endroit pendant les heures de permanences.</a:t>
            </a:r>
          </a:p>
          <a:p>
            <a:pPr algn="just"/>
            <a:r>
              <a:rPr lang="fr-FR" sz="900" dirty="0"/>
              <a:t>La réunion technique de la Direction de Course, avec les Arbitres et les Directeurs Sportifs, se tiendra à la </a:t>
            </a:r>
            <a:r>
              <a:rPr lang="fr-FR" sz="900" b="1" dirty="0"/>
              <a:t>Salle des Services Techniques</a:t>
            </a:r>
            <a:r>
              <a:rPr lang="fr-FR" sz="900" dirty="0"/>
              <a:t> </a:t>
            </a:r>
            <a:r>
              <a:rPr lang="fr-FR" sz="900" b="1" dirty="0"/>
              <a:t>à 13 heures</a:t>
            </a:r>
            <a:r>
              <a:rPr lang="fr-FR" sz="900" dirty="0"/>
              <a:t>.</a:t>
            </a:r>
          </a:p>
          <a:p>
            <a:endParaRPr lang="fr-FR" sz="900" b="1" dirty="0">
              <a:solidFill>
                <a:srgbClr val="FF0000"/>
              </a:solidFill>
              <a:latin typeface="Arial" panose="020B0604020202020204" pitchFamily="34" charset="0"/>
              <a:cs typeface="Arial" panose="020B0604020202020204" pitchFamily="34" charset="0"/>
            </a:endParaRPr>
          </a:p>
          <a:p>
            <a:r>
              <a:rPr lang="fr-FR" sz="900" b="1" i="1" u="sng" dirty="0"/>
              <a:t>Article 6</a:t>
            </a:r>
            <a:r>
              <a:rPr lang="fr-FR" sz="900" b="1" i="1" dirty="0"/>
              <a:t> </a:t>
            </a:r>
            <a:r>
              <a:rPr lang="fr-FR" sz="900" b="1" dirty="0"/>
              <a:t> -  Contre la montre individuel :</a:t>
            </a:r>
            <a:endParaRPr lang="fr-FR" sz="900" dirty="0"/>
          </a:p>
          <a:p>
            <a:r>
              <a:rPr lang="fr-FR" sz="900" b="1" dirty="0"/>
              <a:t> </a:t>
            </a:r>
            <a:endParaRPr lang="fr-FR" sz="900" dirty="0"/>
          </a:p>
          <a:p>
            <a:r>
              <a:rPr lang="fr-FR" sz="900" dirty="0"/>
              <a:t>Une zone au départ est mise en place pour le stationnement des Directeurs Sportifs.</a:t>
            </a:r>
          </a:p>
          <a:p>
            <a:r>
              <a:rPr lang="fr-FR" sz="900" dirty="0"/>
              <a:t>Les coureurs devront se présenter aux opérations de contrôle des vélos, du matériel ainsi que pour la signature 10 minutes avant l’heure de leur départ (les arbitres seront présents à partir de 7h45).</a:t>
            </a:r>
          </a:p>
          <a:p>
            <a:r>
              <a:rPr lang="fr-FR" sz="900" dirty="0"/>
              <a:t>L’ordre de départ des concurrents se fera par tirage au sort effectué par l’organisateur le vendredi soir qui précède l’épreuve.</a:t>
            </a:r>
          </a:p>
          <a:p>
            <a:r>
              <a:rPr lang="fr-FR" sz="900" dirty="0"/>
              <a:t>Le départ se fera tenu sur la rampe de lancement prévu à cet effet.</a:t>
            </a:r>
          </a:p>
          <a:p>
            <a:r>
              <a:rPr lang="fr-FR" sz="900" dirty="0"/>
              <a:t>Le premier coureur s’élancera à 8h30.</a:t>
            </a:r>
          </a:p>
          <a:p>
            <a:r>
              <a:rPr lang="fr-FR" sz="900" dirty="0"/>
              <a:t>Le chronométrage sera effectué manuellement par les chronométreurs présents.</a:t>
            </a:r>
          </a:p>
          <a:p>
            <a:r>
              <a:rPr lang="fr-FR" sz="900" dirty="0"/>
              <a:t>Chaque concurrent sera précédé d’un motard AMS 35 qui lui ouvrira la route sachant que le parcours sera entièrement fermé à la circulation.</a:t>
            </a:r>
          </a:p>
          <a:p>
            <a:r>
              <a:rPr lang="fr-FR" sz="900" dirty="0"/>
              <a:t> </a:t>
            </a:r>
          </a:p>
          <a:p>
            <a:r>
              <a:rPr lang="fr-FR" sz="900" b="1" i="1" u="sng" dirty="0"/>
              <a:t>Article 7</a:t>
            </a:r>
            <a:r>
              <a:rPr lang="fr-FR" sz="900" b="1" i="1" dirty="0"/>
              <a:t> </a:t>
            </a:r>
            <a:r>
              <a:rPr lang="fr-FR" sz="900" b="1" dirty="0"/>
              <a:t> -  Course en ligne :</a:t>
            </a:r>
            <a:endParaRPr lang="fr-FR" sz="900" dirty="0"/>
          </a:p>
          <a:p>
            <a:r>
              <a:rPr lang="fr-FR" sz="900" b="1" dirty="0"/>
              <a:t> </a:t>
            </a:r>
            <a:endParaRPr lang="fr-FR" sz="900" dirty="0"/>
          </a:p>
          <a:p>
            <a:r>
              <a:rPr lang="fr-FR" sz="900" dirty="0"/>
              <a:t>Une zone au départ est mise en place pour le stationnement des Directeurs Sportifs.</a:t>
            </a:r>
          </a:p>
          <a:p>
            <a:r>
              <a:rPr lang="fr-FR" sz="900" dirty="0"/>
              <a:t>Après l’appel des coureurs et le départ fictif, le départ réel se fera lancé, à l’endroit mentionné sur le programme officiel (à la sortie de Saint Germain en Coglès au lieu dit </a:t>
            </a:r>
            <a:r>
              <a:rPr lang="fr-FR" sz="900" dirty="0" err="1"/>
              <a:t>Beaumenoir</a:t>
            </a:r>
            <a:r>
              <a:rPr lang="fr-FR" sz="900" dirty="0"/>
              <a:t>  (Carrefour D105/C6).</a:t>
            </a:r>
          </a:p>
          <a:p>
            <a:r>
              <a:rPr lang="fr-FR" sz="900" dirty="0"/>
              <a:t>Cet endroit sera matérialisé par un panneau « km 0 ».</a:t>
            </a:r>
          </a:p>
          <a:p>
            <a:r>
              <a:rPr lang="fr-FR" sz="900" dirty="0"/>
              <a:t>L’ordre de marche des véhicules en course est celui défini par le règlement FFC.</a:t>
            </a:r>
          </a:p>
        </p:txBody>
      </p:sp>
      <p:sp>
        <p:nvSpPr>
          <p:cNvPr id="3" name="Rectangle 2"/>
          <p:cNvSpPr/>
          <p:nvPr/>
        </p:nvSpPr>
        <p:spPr>
          <a:xfrm>
            <a:off x="0" y="35496"/>
            <a:ext cx="6857999" cy="369332"/>
          </a:xfrm>
          <a:prstGeom prst="rect">
            <a:avLst/>
          </a:prstGeom>
        </p:spPr>
        <p:txBody>
          <a:bodyPr wrap="square">
            <a:spAutoFit/>
          </a:bodyPr>
          <a:lstStyle/>
          <a:p>
            <a:pPr algn="ctr"/>
            <a:r>
              <a:rPr lang="fr-FR" b="1" dirty="0">
                <a:solidFill>
                  <a:srgbClr val="0070C0"/>
                </a:solidFill>
              </a:rPr>
              <a:t>TOUR DU COUESNON MARCHE E BRETAGNE </a:t>
            </a:r>
            <a:r>
              <a:rPr lang="fr-FR" sz="1000" b="1" dirty="0">
                <a:solidFill>
                  <a:srgbClr val="0070C0"/>
                </a:solidFill>
              </a:rPr>
              <a:t>– SOUVENIR MARCEL BOUVIER</a:t>
            </a:r>
          </a:p>
        </p:txBody>
      </p:sp>
    </p:spTree>
    <p:extLst>
      <p:ext uri="{BB962C8B-B14F-4D97-AF65-F5344CB8AC3E}">
        <p14:creationId xmlns:p14="http://schemas.microsoft.com/office/powerpoint/2010/main" val="782544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8640" y="179513"/>
            <a:ext cx="6552728" cy="8802410"/>
          </a:xfrm>
          <a:prstGeom prst="rect">
            <a:avLst/>
          </a:prstGeom>
        </p:spPr>
        <p:txBody>
          <a:bodyPr wrap="square">
            <a:spAutoFit/>
          </a:bodyPr>
          <a:lstStyle/>
          <a:p>
            <a:r>
              <a:rPr lang="fr-FR" sz="900" b="1" i="1" u="sng" dirty="0"/>
              <a:t>Article 8</a:t>
            </a:r>
            <a:r>
              <a:rPr lang="fr-FR" sz="900" b="1" i="1" dirty="0"/>
              <a:t> </a:t>
            </a:r>
            <a:r>
              <a:rPr lang="fr-FR" sz="900" b="1" dirty="0"/>
              <a:t> -  Dépannage :</a:t>
            </a:r>
            <a:endParaRPr lang="fr-FR" sz="900" dirty="0"/>
          </a:p>
          <a:p>
            <a:r>
              <a:rPr lang="fr-FR" sz="700" b="1" dirty="0"/>
              <a:t> </a:t>
            </a:r>
            <a:endParaRPr lang="fr-FR" sz="700" dirty="0"/>
          </a:p>
          <a:p>
            <a:r>
              <a:rPr lang="fr-FR" sz="900" dirty="0"/>
              <a:t>Deux véhicules équipés de « Bretagne Service course », avec mécaniciens à bord, assureront le dépannage neutre.</a:t>
            </a:r>
          </a:p>
          <a:p>
            <a:r>
              <a:rPr lang="fr-FR" sz="900" dirty="0"/>
              <a:t>Les véhicules des équipes pourront également assurer le suivi et le dépannage de leurs coureurs en course. L’ordre des voitures pour l’épreuve en ligne sera établi selon l’ordre du classement général individuel au temps.</a:t>
            </a:r>
          </a:p>
          <a:p>
            <a:endParaRPr lang="fr-FR" sz="900" b="1" i="1" u="sng" dirty="0"/>
          </a:p>
          <a:p>
            <a:r>
              <a:rPr lang="fr-FR" sz="900" b="1" i="1" u="sng" dirty="0"/>
              <a:t>Article 9</a:t>
            </a:r>
            <a:r>
              <a:rPr lang="fr-FR" sz="900" b="1" i="1" dirty="0"/>
              <a:t> </a:t>
            </a:r>
            <a:r>
              <a:rPr lang="fr-FR" sz="900" b="1" dirty="0"/>
              <a:t> -  Véhicules suiveurs :</a:t>
            </a:r>
            <a:endParaRPr lang="fr-FR" sz="900" dirty="0"/>
          </a:p>
          <a:p>
            <a:r>
              <a:rPr lang="fr-FR" sz="700" b="1" dirty="0"/>
              <a:t> </a:t>
            </a:r>
            <a:endParaRPr lang="fr-FR" sz="700" dirty="0"/>
          </a:p>
          <a:p>
            <a:pPr algn="just"/>
            <a:r>
              <a:rPr lang="fr-FR" sz="900" dirty="0"/>
              <a:t>Tous les monospaces et </a:t>
            </a:r>
            <a:r>
              <a:rPr lang="fr-FR" sz="900" dirty="0" err="1"/>
              <a:t>multiplas</a:t>
            </a:r>
            <a:r>
              <a:rPr lang="fr-FR" sz="900" dirty="0"/>
              <a:t> sont interdits à l’échelon course. Ils devront se tenir à la dernière place des véhicules techniques.</a:t>
            </a:r>
          </a:p>
          <a:p>
            <a:pPr algn="just"/>
            <a:r>
              <a:rPr lang="fr-FR" sz="900" dirty="0"/>
              <a:t>Le véhicule du médecin de la course suivra le peloton principal et sera positionné à la demande des commissaires derrière le président du jury.</a:t>
            </a:r>
          </a:p>
          <a:p>
            <a:pPr algn="just"/>
            <a:r>
              <a:rPr lang="fr-FR" sz="900" dirty="0"/>
              <a:t>Un véhicule balai suivra les derniers coureurs de la course. Au franchissement de la ligne d’arrivée, le commissaire à bord, s’arrêtera et remettra les dossards des coureurs ayant abandonnés.</a:t>
            </a:r>
          </a:p>
          <a:p>
            <a:r>
              <a:rPr lang="fr-FR" sz="900" dirty="0"/>
              <a:t>Une moto « info » transmettra les informations de la course.</a:t>
            </a:r>
          </a:p>
          <a:p>
            <a:r>
              <a:rPr lang="fr-FR" sz="900" dirty="0"/>
              <a:t>Une moto « ardoisier » indiquera brièvement les écarts aux coureurs.</a:t>
            </a:r>
          </a:p>
          <a:p>
            <a:r>
              <a:rPr lang="fr-FR" sz="900" dirty="0"/>
              <a:t>Une ambulance assurera les secours au cours de l’épreuve.</a:t>
            </a:r>
          </a:p>
          <a:p>
            <a:endParaRPr lang="fr-FR" sz="900" dirty="0"/>
          </a:p>
          <a:p>
            <a:r>
              <a:rPr lang="fr-FR" sz="900" b="1" i="1" u="sng" dirty="0"/>
              <a:t>Article 10</a:t>
            </a:r>
            <a:r>
              <a:rPr lang="fr-FR" sz="900" b="1" i="1" dirty="0"/>
              <a:t> </a:t>
            </a:r>
            <a:r>
              <a:rPr lang="fr-FR" sz="900" b="1" dirty="0"/>
              <a:t> -  Radio Tour</a:t>
            </a:r>
          </a:p>
          <a:p>
            <a:endParaRPr lang="fr-FR" sz="700" dirty="0"/>
          </a:p>
          <a:p>
            <a:pPr algn="just"/>
            <a:r>
              <a:rPr lang="fr-FR" sz="900" dirty="0"/>
              <a:t>La fréquence Radio Tour sera : 157.5750</a:t>
            </a:r>
          </a:p>
          <a:p>
            <a:pPr algn="just"/>
            <a:r>
              <a:rPr lang="fr-FR" sz="900" dirty="0"/>
              <a:t>Bretagne Service Course mettra à disposition des postes radio à partir de 12h sur le parking de la permanence. Ils devront être ramenés au même endroit à l’issue de l’épreuve.</a:t>
            </a:r>
          </a:p>
          <a:p>
            <a:r>
              <a:rPr lang="fr-FR" sz="900" b="1" dirty="0"/>
              <a:t> </a:t>
            </a:r>
            <a:endParaRPr lang="fr-FR" sz="900" dirty="0"/>
          </a:p>
          <a:p>
            <a:r>
              <a:rPr lang="fr-FR" sz="900" b="1" i="1" u="sng" dirty="0"/>
              <a:t>Article 11</a:t>
            </a:r>
            <a:r>
              <a:rPr lang="fr-FR" sz="900" b="1" i="1" dirty="0"/>
              <a:t> </a:t>
            </a:r>
            <a:r>
              <a:rPr lang="fr-FR" sz="900" b="1" dirty="0"/>
              <a:t> -  Parcours :</a:t>
            </a:r>
            <a:endParaRPr lang="fr-FR" sz="900" dirty="0"/>
          </a:p>
          <a:p>
            <a:r>
              <a:rPr lang="fr-FR" sz="700" b="1" dirty="0"/>
              <a:t> </a:t>
            </a:r>
            <a:endParaRPr lang="fr-FR" sz="700" dirty="0"/>
          </a:p>
          <a:p>
            <a:pPr algn="just"/>
            <a:r>
              <a:rPr lang="fr-FR" sz="900" dirty="0"/>
              <a:t>En cas d’accident ou d’incident risquant de fausser le déroulement de la course, le président du jury des commissaires en accord avec le directeur de course, et après avoir averti le chronométreur peut décider :</a:t>
            </a:r>
          </a:p>
          <a:p>
            <a:r>
              <a:rPr lang="fr-FR" sz="900" dirty="0"/>
              <a:t> </a:t>
            </a:r>
          </a:p>
          <a:p>
            <a:pPr lvl="0"/>
            <a:r>
              <a:rPr lang="fr-FR" sz="900" dirty="0"/>
              <a:t>       1- De modifier le parcours.</a:t>
            </a:r>
          </a:p>
          <a:p>
            <a:pPr lvl="0"/>
            <a:r>
              <a:rPr lang="fr-FR" sz="900" dirty="0"/>
              <a:t>       2- De déterminer une neutralisation temporaire de la course.</a:t>
            </a:r>
          </a:p>
          <a:p>
            <a:pPr lvl="0" algn="just"/>
            <a:r>
              <a:rPr lang="fr-FR" sz="900" dirty="0"/>
              <a:t>       3-D’annuler une partie de l’épreuve ainsi que de tous les résultats des classements intermédiaires disputés préalablement sur cette</a:t>
            </a:r>
          </a:p>
          <a:p>
            <a:pPr lvl="0" algn="just"/>
            <a:r>
              <a:rPr lang="fr-FR" sz="900" dirty="0"/>
              <a:t>          partie et de redonner un nouveau départ à proximité du lieu où la course a été interrompue.</a:t>
            </a:r>
          </a:p>
          <a:p>
            <a:pPr lvl="0" algn="just"/>
            <a:r>
              <a:rPr lang="fr-FR" sz="900" dirty="0"/>
              <a:t>       4-De conserver les résultats acquis et de redonner un nouveau départ en tenant compte des écarts enregistrés au moment de</a:t>
            </a:r>
          </a:p>
          <a:p>
            <a:pPr lvl="0" algn="just"/>
            <a:r>
              <a:rPr lang="fr-FR" sz="900" dirty="0"/>
              <a:t>           l’incident.</a:t>
            </a:r>
          </a:p>
          <a:p>
            <a:endParaRPr lang="fr-FR" sz="900" dirty="0">
              <a:latin typeface="Arial" panose="020B0604020202020204" pitchFamily="34" charset="0"/>
              <a:cs typeface="Arial" panose="020B0604020202020204" pitchFamily="34" charset="0"/>
            </a:endParaRPr>
          </a:p>
          <a:p>
            <a:r>
              <a:rPr lang="fr-FR" sz="900" b="1" i="1" u="sng" dirty="0"/>
              <a:t>Article 12</a:t>
            </a:r>
            <a:r>
              <a:rPr lang="fr-FR" sz="900" b="1" i="1" dirty="0"/>
              <a:t> </a:t>
            </a:r>
            <a:r>
              <a:rPr lang="fr-FR" sz="900" b="1" dirty="0"/>
              <a:t> -  Obstacles sur le parcours :</a:t>
            </a:r>
            <a:endParaRPr lang="fr-FR" sz="900" dirty="0"/>
          </a:p>
          <a:p>
            <a:r>
              <a:rPr lang="fr-FR" sz="700" b="1" dirty="0"/>
              <a:t> </a:t>
            </a:r>
            <a:endParaRPr lang="fr-FR" sz="700" dirty="0"/>
          </a:p>
          <a:p>
            <a:r>
              <a:rPr lang="fr-FR" sz="900" dirty="0"/>
              <a:t>Les obstacles que pourront rencontrer les concurrents sur le parcours seront signalés par 15 motards sécurités de l’association AMS 35 , à l’aide d’un drapeau de couleur jaune.</a:t>
            </a:r>
          </a:p>
          <a:p>
            <a:r>
              <a:rPr lang="fr-FR" sz="900" b="1" dirty="0"/>
              <a:t> </a:t>
            </a:r>
            <a:endParaRPr lang="fr-FR" sz="900" dirty="0"/>
          </a:p>
          <a:p>
            <a:r>
              <a:rPr lang="fr-FR" sz="900" b="1" i="1" u="sng" dirty="0"/>
              <a:t>Article 13</a:t>
            </a:r>
            <a:r>
              <a:rPr lang="fr-FR" sz="900" b="1" i="1" dirty="0"/>
              <a:t> </a:t>
            </a:r>
            <a:r>
              <a:rPr lang="fr-FR" sz="900" b="1" dirty="0"/>
              <a:t> -  Ravitaillement :</a:t>
            </a:r>
            <a:endParaRPr lang="fr-FR" sz="900" dirty="0"/>
          </a:p>
          <a:p>
            <a:r>
              <a:rPr lang="fr-FR" sz="700" b="1" dirty="0"/>
              <a:t> </a:t>
            </a:r>
            <a:endParaRPr lang="fr-FR" sz="700" dirty="0"/>
          </a:p>
          <a:p>
            <a:r>
              <a:rPr lang="fr-FR" sz="900" dirty="0"/>
              <a:t>Le ravitaillement des coureurs ne sera possible qu’après le panneau « Km 50 » et interdit dans les 2 derniers tours du circuit final.</a:t>
            </a:r>
          </a:p>
          <a:p>
            <a:r>
              <a:rPr lang="fr-FR" sz="900" dirty="0"/>
              <a:t>Une zone de ravitaillement à pied sera mise en place avant la ligne d’arrivée sur le circuit (point de passage à chaque fin de boucle).</a:t>
            </a:r>
          </a:p>
          <a:p>
            <a:r>
              <a:rPr lang="fr-FR" sz="900" dirty="0"/>
              <a:t>Cette zone de ravitaillement sera précédée d’une zone de collecte des déchets dite « zone verte ».</a:t>
            </a:r>
          </a:p>
          <a:p>
            <a:r>
              <a:rPr lang="fr-FR" sz="500" dirty="0"/>
              <a:t> </a:t>
            </a:r>
          </a:p>
          <a:p>
            <a:r>
              <a:rPr lang="fr-FR" sz="900" dirty="0"/>
              <a:t>Trois possibilités de ravitaillement :</a:t>
            </a:r>
          </a:p>
          <a:p>
            <a:r>
              <a:rPr lang="fr-FR" sz="500" dirty="0"/>
              <a:t> </a:t>
            </a:r>
          </a:p>
          <a:p>
            <a:pPr lvl="0"/>
            <a:r>
              <a:rPr lang="fr-FR" sz="900" dirty="0"/>
              <a:t>Si peloton groupé : uniquement par les accompagnateurs et à pied.</a:t>
            </a:r>
          </a:p>
          <a:p>
            <a:pPr lvl="0"/>
            <a:r>
              <a:rPr lang="fr-FR" sz="900" dirty="0"/>
              <a:t>Si échappée (+10 coureurs) : uniquement accompagnateurs et à pied.</a:t>
            </a:r>
          </a:p>
          <a:p>
            <a:pPr lvl="0"/>
            <a:r>
              <a:rPr lang="fr-FR" sz="900" dirty="0"/>
              <a:t>Si échappée (-10 coureurs) : à partir de la voiture du directeur sportif à l’arrière du groupe avec l’accord des commissaires.</a:t>
            </a:r>
          </a:p>
          <a:p>
            <a:r>
              <a:rPr lang="fr-FR" sz="500" dirty="0"/>
              <a:t> </a:t>
            </a:r>
          </a:p>
          <a:p>
            <a:r>
              <a:rPr lang="fr-FR" sz="900" dirty="0"/>
              <a:t>Le Président du Jury des commissaires aura autorité de modifier ces critères en fonction des conditions de course et des conditions climatiques.</a:t>
            </a:r>
          </a:p>
          <a:p>
            <a:endParaRPr lang="fr-FR" sz="900" dirty="0"/>
          </a:p>
          <a:p>
            <a:r>
              <a:rPr lang="fr-FR" sz="900" b="1" i="1" u="sng" dirty="0"/>
              <a:t>Article 14</a:t>
            </a:r>
            <a:r>
              <a:rPr lang="fr-FR" sz="900" b="1" i="1" dirty="0"/>
              <a:t> </a:t>
            </a:r>
            <a:r>
              <a:rPr lang="fr-FR" sz="900" b="1" dirty="0"/>
              <a:t> -  Arrivée :</a:t>
            </a:r>
            <a:endParaRPr lang="fr-FR" sz="900" dirty="0"/>
          </a:p>
          <a:p>
            <a:r>
              <a:rPr lang="fr-FR" sz="700" b="1" dirty="0"/>
              <a:t> </a:t>
            </a:r>
            <a:endParaRPr lang="fr-FR" sz="700" dirty="0"/>
          </a:p>
          <a:p>
            <a:r>
              <a:rPr lang="fr-FR" sz="900" dirty="0"/>
              <a:t>Un panneau indiquera les 25, 20, 15, 10, 5, 4, 3 et 2 derniers kilomètres.</a:t>
            </a:r>
          </a:p>
          <a:p>
            <a:r>
              <a:rPr lang="fr-FR" sz="900" dirty="0"/>
              <a:t>Une flamme rouge indiquera le dernier kilomètre.</a:t>
            </a:r>
          </a:p>
          <a:p>
            <a:r>
              <a:rPr lang="fr-FR" sz="900" dirty="0"/>
              <a:t>Des panneaux indiqueront la distance restant à parcourir jusqu’à l’arrivée (300m, 200m, 150m, 100m, 75m, 50m, 25m).</a:t>
            </a:r>
          </a:p>
          <a:p>
            <a:r>
              <a:rPr lang="fr-FR" sz="900" dirty="0"/>
              <a:t>Les temps seront pris sur la ligne d’arrivée.</a:t>
            </a:r>
          </a:p>
          <a:p>
            <a:endParaRPr lang="fr-FR" sz="900" dirty="0"/>
          </a:p>
          <a:p>
            <a:r>
              <a:rPr lang="fr-FR" sz="900" b="1" i="1" u="sng" dirty="0"/>
              <a:t>Article 15</a:t>
            </a:r>
            <a:r>
              <a:rPr lang="fr-FR" sz="900" b="1" i="1" dirty="0"/>
              <a:t> </a:t>
            </a:r>
            <a:r>
              <a:rPr lang="fr-FR" sz="900" b="1" dirty="0"/>
              <a:t> -  Délais :</a:t>
            </a:r>
            <a:endParaRPr lang="fr-FR" sz="900" dirty="0"/>
          </a:p>
          <a:p>
            <a:r>
              <a:rPr lang="fr-FR" sz="700" b="1" dirty="0"/>
              <a:t> </a:t>
            </a:r>
            <a:endParaRPr lang="fr-FR" sz="700" dirty="0"/>
          </a:p>
          <a:p>
            <a:r>
              <a:rPr lang="fr-FR" sz="900" dirty="0"/>
              <a:t>1</a:t>
            </a:r>
            <a:r>
              <a:rPr lang="fr-FR" sz="900" baseline="30000" dirty="0"/>
              <a:t>ère</a:t>
            </a:r>
            <a:r>
              <a:rPr lang="fr-FR" sz="900" dirty="0"/>
              <a:t> demi-étape CLM : Le délai sera de 25% du temps du vainqueur du </a:t>
            </a:r>
            <a:r>
              <a:rPr lang="fr-FR" sz="900" dirty="0" err="1"/>
              <a:t>clm</a:t>
            </a:r>
            <a:r>
              <a:rPr lang="fr-FR" sz="900" dirty="0"/>
              <a:t>.</a:t>
            </a:r>
          </a:p>
          <a:p>
            <a:r>
              <a:rPr lang="fr-FR" sz="900" dirty="0"/>
              <a:t>2</a:t>
            </a:r>
            <a:r>
              <a:rPr lang="fr-FR" sz="900" baseline="30000" dirty="0"/>
              <a:t>ème</a:t>
            </a:r>
            <a:r>
              <a:rPr lang="fr-FR" sz="900" dirty="0"/>
              <a:t> demi-étape en ligne : Le délai sera de 10% du temps du vainqueur.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632" y="107504"/>
            <a:ext cx="6639556" cy="8740854"/>
          </a:xfrm>
          <a:prstGeom prst="rect">
            <a:avLst/>
          </a:prstGeom>
          <a:ln w="57150">
            <a:noFill/>
          </a:ln>
        </p:spPr>
        <p:txBody>
          <a:bodyPr wrap="square">
            <a:spAutoFit/>
          </a:bodyPr>
          <a:lstStyle/>
          <a:p>
            <a:r>
              <a:rPr lang="fr-FR" sz="900" b="1" i="1" u="sng" dirty="0"/>
              <a:t>Article 16</a:t>
            </a:r>
            <a:r>
              <a:rPr lang="fr-FR" sz="900" b="1" i="1" dirty="0"/>
              <a:t> </a:t>
            </a:r>
            <a:r>
              <a:rPr lang="fr-FR" sz="900" b="1" dirty="0"/>
              <a:t> -  Pénalités :</a:t>
            </a:r>
            <a:endParaRPr lang="fr-FR" sz="900" dirty="0"/>
          </a:p>
          <a:p>
            <a:r>
              <a:rPr lang="fr-FR" sz="700" b="1" dirty="0"/>
              <a:t> </a:t>
            </a:r>
            <a:endParaRPr lang="fr-FR" sz="700" dirty="0"/>
          </a:p>
          <a:p>
            <a:r>
              <a:rPr lang="fr-FR" sz="900" dirty="0"/>
              <a:t>Le barème réglementaire des pénalités appliqué sera celui de la FFC.</a:t>
            </a:r>
          </a:p>
          <a:p>
            <a:r>
              <a:rPr lang="fr-FR" sz="900" dirty="0"/>
              <a:t> </a:t>
            </a:r>
          </a:p>
          <a:p>
            <a:r>
              <a:rPr lang="fr-FR" sz="900" b="1" i="1" u="sng" dirty="0"/>
              <a:t>Article 17 </a:t>
            </a:r>
            <a:r>
              <a:rPr lang="fr-FR" sz="900" b="1" dirty="0"/>
              <a:t> -  Les classements :</a:t>
            </a:r>
            <a:endParaRPr lang="fr-FR" sz="900" dirty="0"/>
          </a:p>
          <a:p>
            <a:r>
              <a:rPr lang="fr-FR" sz="700" b="1" dirty="0"/>
              <a:t> </a:t>
            </a:r>
            <a:endParaRPr lang="fr-FR" sz="700" dirty="0"/>
          </a:p>
          <a:p>
            <a:r>
              <a:rPr lang="fr-FR" sz="900" dirty="0"/>
              <a:t>L’épreuve comprend quatre classements distincts :</a:t>
            </a:r>
          </a:p>
          <a:p>
            <a:r>
              <a:rPr lang="fr-FR" sz="500" dirty="0"/>
              <a:t> </a:t>
            </a:r>
          </a:p>
          <a:p>
            <a:pPr lvl="0"/>
            <a:r>
              <a:rPr lang="fr-FR" sz="900" dirty="0"/>
              <a:t>	- Le classement général individuel au temps 	</a:t>
            </a:r>
            <a:r>
              <a:rPr lang="fr-FR" sz="900" b="1" dirty="0">
                <a:solidFill>
                  <a:srgbClr val="FFFF00"/>
                </a:solidFill>
                <a:effectLst>
                  <a:outerShdw blurRad="38100" dist="38100" dir="2700000" algn="tl">
                    <a:srgbClr val="000000">
                      <a:alpha val="43137"/>
                    </a:srgbClr>
                  </a:outerShdw>
                </a:effectLst>
              </a:rPr>
              <a:t>MAILLOT JAUNE</a:t>
            </a:r>
          </a:p>
          <a:p>
            <a:pPr lvl="0"/>
            <a:r>
              <a:rPr lang="fr-FR" sz="900" dirty="0"/>
              <a:t>	- Le classement du meilleur grimpeur 		</a:t>
            </a:r>
            <a:r>
              <a:rPr lang="fr-FR" sz="900" b="1" dirty="0">
                <a:solidFill>
                  <a:srgbClr val="FF0000"/>
                </a:solidFill>
                <a:effectLst>
                  <a:outerShdw blurRad="38100" dist="38100" dir="2700000" algn="tl">
                    <a:srgbClr val="000000">
                      <a:alpha val="43137"/>
                    </a:srgbClr>
                  </a:outerShdw>
                </a:effectLst>
              </a:rPr>
              <a:t>MAILLOT A POIS</a:t>
            </a:r>
          </a:p>
          <a:p>
            <a:pPr lvl="0"/>
            <a:r>
              <a:rPr lang="fr-FR" sz="900" dirty="0"/>
              <a:t>	- Le classement du meilleur animateur </a:t>
            </a:r>
            <a:r>
              <a:rPr lang="fr-FR" sz="900" b="1" dirty="0">
                <a:solidFill>
                  <a:srgbClr val="00B050"/>
                </a:solidFill>
                <a:effectLst>
                  <a:outerShdw blurRad="38100" dist="38100" dir="2700000" algn="tl">
                    <a:srgbClr val="000000">
                      <a:alpha val="43137"/>
                    </a:srgbClr>
                  </a:outerShdw>
                </a:effectLst>
              </a:rPr>
              <a:t>		MAILLOT VERT</a:t>
            </a:r>
          </a:p>
          <a:p>
            <a:pPr lvl="0"/>
            <a:r>
              <a:rPr lang="fr-FR" sz="900" dirty="0"/>
              <a:t>	- Le classement du meilleur Juniors 1</a:t>
            </a:r>
            <a:r>
              <a:rPr lang="fr-FR" sz="900" baseline="30000" dirty="0"/>
              <a:t>ère</a:t>
            </a:r>
            <a:r>
              <a:rPr lang="fr-FR" sz="900" dirty="0"/>
              <a:t> année	</a:t>
            </a:r>
            <a:r>
              <a:rPr lang="fr-FR" sz="900" b="1" dirty="0">
                <a:solidFill>
                  <a:schemeClr val="bg1">
                    <a:lumMod val="75000"/>
                  </a:schemeClr>
                </a:solidFill>
                <a:effectLst>
                  <a:outerShdw blurRad="38100" dist="38100" dir="2700000" algn="tl">
                    <a:srgbClr val="000000">
                      <a:alpha val="43137"/>
                    </a:srgbClr>
                  </a:outerShdw>
                </a:effectLst>
              </a:rPr>
              <a:t>MAILLOT BLANC</a:t>
            </a:r>
          </a:p>
          <a:p>
            <a:r>
              <a:rPr lang="fr-FR" sz="900" dirty="0">
                <a:latin typeface="Arial" panose="020B0604020202020204" pitchFamily="34" charset="0"/>
                <a:cs typeface="Arial" panose="020B0604020202020204" pitchFamily="34" charset="0"/>
              </a:rPr>
              <a:t> </a:t>
            </a:r>
          </a:p>
          <a:p>
            <a:r>
              <a:rPr lang="fr-FR" sz="900" b="1" i="1" u="sng" dirty="0"/>
              <a:t>Article 18</a:t>
            </a:r>
            <a:r>
              <a:rPr lang="fr-FR" sz="900" b="1" i="1" dirty="0"/>
              <a:t> </a:t>
            </a:r>
            <a:r>
              <a:rPr lang="fr-FR" sz="900" b="1" dirty="0"/>
              <a:t> -  Le classement général individuel au temps :</a:t>
            </a:r>
            <a:endParaRPr lang="fr-FR" sz="900" dirty="0"/>
          </a:p>
          <a:p>
            <a:r>
              <a:rPr lang="fr-FR" sz="700" b="1" dirty="0"/>
              <a:t> </a:t>
            </a:r>
            <a:endParaRPr lang="fr-FR" sz="700" dirty="0"/>
          </a:p>
          <a:p>
            <a:pPr algn="just"/>
            <a:r>
              <a:rPr lang="fr-FR" sz="900" dirty="0"/>
              <a:t>Le classement général individuel au temps, Maillot jaune parrainé par </a:t>
            </a:r>
            <a:r>
              <a:rPr lang="fr-FR" sz="900" b="1" dirty="0"/>
              <a:t>COUESNON MARCHE DE BRETAGNE</a:t>
            </a:r>
            <a:r>
              <a:rPr lang="fr-FR" sz="900" dirty="0"/>
              <a:t>, s’obtient par addition des temps du contre la montre du matin et de l’épreuve en ligne de l’après midi.</a:t>
            </a:r>
          </a:p>
          <a:p>
            <a:pPr algn="just"/>
            <a:r>
              <a:rPr lang="fr-FR" sz="900" dirty="0"/>
              <a:t>En cas d’égalité de temps au classement général individuel, les fractions de seconde enregistrés lors des étapes contre la montre individuelles sont réincorporées dans le temps total pour départager les coureurs ex aequo.</a:t>
            </a:r>
          </a:p>
          <a:p>
            <a:endParaRPr lang="fr-FR" sz="500" b="1" i="1" dirty="0"/>
          </a:p>
          <a:p>
            <a:pPr algn="just"/>
            <a:r>
              <a:rPr lang="fr-FR" sz="900" dirty="0"/>
              <a:t>En cas de nouvelle égalité, il est fait appel à l’addition des places obtenues à chaque étape, et, en dernier ressort, à la place obtenue dans la dernière étape disputée.</a:t>
            </a:r>
          </a:p>
          <a:p>
            <a:r>
              <a:rPr lang="fr-FR" sz="900" b="1" i="1" dirty="0"/>
              <a:t> </a:t>
            </a:r>
            <a:endParaRPr lang="fr-FR" sz="900" dirty="0"/>
          </a:p>
          <a:p>
            <a:r>
              <a:rPr lang="fr-FR" sz="900" b="1" i="1" u="sng" dirty="0"/>
              <a:t>Article 19</a:t>
            </a:r>
            <a:r>
              <a:rPr lang="fr-FR" sz="900" b="1" dirty="0"/>
              <a:t> -  Le classement meilleur grimpeur :</a:t>
            </a:r>
            <a:endParaRPr lang="fr-FR" sz="900" dirty="0"/>
          </a:p>
          <a:p>
            <a:r>
              <a:rPr lang="fr-FR" sz="700" b="1" dirty="0"/>
              <a:t> </a:t>
            </a:r>
            <a:endParaRPr lang="fr-FR" sz="700" dirty="0"/>
          </a:p>
          <a:p>
            <a:pPr algn="just"/>
            <a:r>
              <a:rPr lang="fr-FR" sz="900" dirty="0"/>
              <a:t>Le classement meilleur grimpeur, Maillot à pois parrainé </a:t>
            </a:r>
            <a:r>
              <a:rPr lang="fr-FR" sz="900" b="1" dirty="0"/>
              <a:t>par HARMONIE MUTUELLE, </a:t>
            </a:r>
            <a:r>
              <a:rPr lang="fr-FR" sz="900" dirty="0"/>
              <a:t>s’obtient par l’addition des points acquis lors des cinq classements mis en place sur le parcours :</a:t>
            </a:r>
            <a:endParaRPr lang="fr-FR" sz="900" dirty="0">
              <a:effectLst>
                <a:outerShdw blurRad="38100" dist="38100" dir="2700000" algn="tl">
                  <a:srgbClr val="000000">
                    <a:alpha val="43137"/>
                  </a:srgbClr>
                </a:outerShdw>
              </a:effectLst>
            </a:endParaRPr>
          </a:p>
          <a:p>
            <a:r>
              <a:rPr lang="fr-FR" sz="700" dirty="0">
                <a:effectLst>
                  <a:outerShdw blurRad="38100" dist="38100" dir="2700000" algn="tl">
                    <a:srgbClr val="000000">
                      <a:alpha val="43137"/>
                    </a:srgbClr>
                  </a:outerShdw>
                </a:effectLst>
              </a:rPr>
              <a:t> </a:t>
            </a:r>
          </a:p>
          <a:p>
            <a:pPr lvl="0"/>
            <a:r>
              <a:rPr lang="fr-FR" sz="900" dirty="0">
                <a:effectLst>
                  <a:outerShdw blurRad="38100" dist="38100" dir="2700000" algn="tl">
                    <a:srgbClr val="000000">
                      <a:alpha val="43137"/>
                    </a:srgbClr>
                  </a:outerShdw>
                </a:effectLst>
              </a:rPr>
              <a:t>	</a:t>
            </a:r>
            <a:r>
              <a:rPr lang="fr-FR" sz="900" b="1" dirty="0"/>
              <a:t>- Km 32,6 : Côte du Haut Houx  Antrain</a:t>
            </a:r>
          </a:p>
          <a:p>
            <a:pPr lvl="0"/>
            <a:r>
              <a:rPr lang="fr-FR" sz="900" b="1" dirty="0"/>
              <a:t>	- Km 39,9 : Côte de  La Choix avant  Saint Ouen la Rouerie</a:t>
            </a:r>
          </a:p>
          <a:p>
            <a:pPr lvl="0"/>
            <a:r>
              <a:rPr lang="fr-FR" sz="900" b="1" dirty="0"/>
              <a:t>	- Km  62,7 :1er passage sur la ligne d’arrivée à le Chatellier</a:t>
            </a:r>
          </a:p>
          <a:p>
            <a:pPr lvl="0"/>
            <a:r>
              <a:rPr lang="fr-FR" sz="900" b="1" dirty="0"/>
              <a:t>	- Km  80,5 : 3</a:t>
            </a:r>
            <a:r>
              <a:rPr lang="fr-FR" sz="900" b="1" baseline="30000" dirty="0"/>
              <a:t>ème</a:t>
            </a:r>
            <a:r>
              <a:rPr lang="fr-FR" sz="900" b="1" dirty="0"/>
              <a:t> passage sur la ligne d’arrivée à le Chatellier</a:t>
            </a:r>
          </a:p>
          <a:p>
            <a:pPr lvl="0"/>
            <a:r>
              <a:rPr lang="fr-FR" sz="900" b="1" dirty="0"/>
              <a:t>	- Km  98,3 : 5</a:t>
            </a:r>
            <a:r>
              <a:rPr lang="fr-FR" sz="900" b="1" baseline="30000" dirty="0"/>
              <a:t>ème</a:t>
            </a:r>
            <a:r>
              <a:rPr lang="fr-FR" sz="900" b="1" dirty="0"/>
              <a:t> passage sur la ligne d’arrivée à le Chatellier </a:t>
            </a:r>
            <a:endParaRPr lang="fr-FR" sz="700" b="1" dirty="0"/>
          </a:p>
          <a:p>
            <a:r>
              <a:rPr lang="fr-FR" sz="900" dirty="0"/>
              <a:t>L’attribution des points s’établira de la façon suivante :         1</a:t>
            </a:r>
            <a:r>
              <a:rPr lang="fr-FR" sz="900" baseline="30000" dirty="0"/>
              <a:t>er</a:t>
            </a:r>
            <a:r>
              <a:rPr lang="fr-FR" sz="900" dirty="0"/>
              <a:t> : 6 Pts	2</a:t>
            </a:r>
            <a:r>
              <a:rPr lang="fr-FR" sz="900" baseline="30000" dirty="0"/>
              <a:t>ème</a:t>
            </a:r>
            <a:r>
              <a:rPr lang="fr-FR" sz="900" dirty="0"/>
              <a:t> : 4 Pts	3</a:t>
            </a:r>
            <a:r>
              <a:rPr lang="fr-FR" sz="900" baseline="30000" dirty="0"/>
              <a:t>ème</a:t>
            </a:r>
            <a:r>
              <a:rPr lang="fr-FR" sz="900" dirty="0"/>
              <a:t> : 2 Pts	4</a:t>
            </a:r>
            <a:r>
              <a:rPr lang="fr-FR" sz="900" baseline="30000" dirty="0"/>
              <a:t>ème</a:t>
            </a:r>
            <a:r>
              <a:rPr lang="fr-FR" sz="900" dirty="0"/>
              <a:t> : 1 Pt</a:t>
            </a:r>
          </a:p>
          <a:p>
            <a:r>
              <a:rPr lang="fr-FR" sz="900" dirty="0"/>
              <a:t> </a:t>
            </a:r>
          </a:p>
          <a:p>
            <a:pPr algn="just"/>
            <a:r>
              <a:rPr lang="fr-FR" sz="900" dirty="0"/>
              <a:t>En cas d’égalité de points au classement final du meilleur grimpeur, c’est la place au classement de l’épreuve en ligne  qui départagera les ex-æquo.</a:t>
            </a:r>
          </a:p>
          <a:p>
            <a:r>
              <a:rPr lang="fr-FR" sz="900" dirty="0"/>
              <a:t>Pour figurer au classement du meilleur grimpeur, le coureur doit terminer l’épreuve.</a:t>
            </a:r>
          </a:p>
          <a:p>
            <a:endParaRPr lang="fr-FR" sz="900" b="1" dirty="0">
              <a:solidFill>
                <a:srgbClr val="FF0000"/>
              </a:solidFill>
              <a:latin typeface="Arial" panose="020B0604020202020204" pitchFamily="34" charset="0"/>
              <a:cs typeface="Arial" panose="020B0604020202020204" pitchFamily="34" charset="0"/>
            </a:endParaRPr>
          </a:p>
          <a:p>
            <a:r>
              <a:rPr lang="fr-FR" sz="900" b="1" i="1" u="sng" dirty="0"/>
              <a:t>Article 20</a:t>
            </a:r>
            <a:r>
              <a:rPr lang="fr-FR" sz="900" b="1" dirty="0"/>
              <a:t> -  Le classement meilleur animateur :</a:t>
            </a:r>
            <a:endParaRPr lang="fr-FR" sz="900" dirty="0"/>
          </a:p>
          <a:p>
            <a:r>
              <a:rPr lang="fr-FR" sz="700" b="1" dirty="0"/>
              <a:t> </a:t>
            </a:r>
            <a:endParaRPr lang="fr-FR" sz="700" dirty="0"/>
          </a:p>
          <a:p>
            <a:pPr algn="just"/>
            <a:r>
              <a:rPr lang="fr-FR" sz="900" dirty="0"/>
              <a:t>Le classement meilleur animateur, Maillot vert parrainé par </a:t>
            </a:r>
            <a:r>
              <a:rPr lang="fr-FR" sz="900" b="1" dirty="0">
                <a:latin typeface="arial, helvetica, sans-serif"/>
              </a:rPr>
              <a:t>ADAF SOMATHERM </a:t>
            </a:r>
            <a:r>
              <a:rPr lang="fr-FR" sz="900" b="1" dirty="0"/>
              <a:t>, </a:t>
            </a:r>
            <a:r>
              <a:rPr lang="fr-FR" sz="900" dirty="0"/>
              <a:t>s’obtient par l’addition des points acquis lors des trois classements mis en place sur le parcours :</a:t>
            </a:r>
          </a:p>
          <a:p>
            <a:r>
              <a:rPr lang="fr-FR" sz="700" dirty="0"/>
              <a:t> </a:t>
            </a:r>
          </a:p>
          <a:p>
            <a:pPr lvl="0"/>
            <a:r>
              <a:rPr lang="fr-FR" sz="900" dirty="0"/>
              <a:t>	- </a:t>
            </a:r>
            <a:r>
              <a:rPr lang="fr-FR" sz="900" b="1" dirty="0"/>
              <a:t>Km 20,3 : Entré Chauvigné</a:t>
            </a:r>
          </a:p>
          <a:p>
            <a:pPr lvl="0"/>
            <a:r>
              <a:rPr lang="fr-FR" sz="900" b="1" dirty="0"/>
              <a:t>	- Km 53,1 : D17  Sortie de la Selle en Cogles</a:t>
            </a:r>
          </a:p>
          <a:p>
            <a:pPr lvl="0"/>
            <a:r>
              <a:rPr lang="fr-FR" sz="900" b="1" dirty="0"/>
              <a:t>	- Km 71,6 : 2</a:t>
            </a:r>
            <a:r>
              <a:rPr lang="fr-FR" sz="900" b="1" baseline="30000" dirty="0"/>
              <a:t>ème</a:t>
            </a:r>
            <a:r>
              <a:rPr lang="fr-FR" sz="900" b="1" dirty="0"/>
              <a:t> passage sur la ligne d’arrivée à le Chatellier</a:t>
            </a:r>
          </a:p>
          <a:p>
            <a:pPr lvl="0"/>
            <a:r>
              <a:rPr lang="fr-FR" sz="900" b="1" dirty="0"/>
              <a:t>                                    - Km 89,4 : 4</a:t>
            </a:r>
            <a:r>
              <a:rPr lang="fr-FR" sz="900" b="1" baseline="30000" dirty="0"/>
              <a:t>ème</a:t>
            </a:r>
            <a:r>
              <a:rPr lang="fr-FR" sz="900" b="1" dirty="0"/>
              <a:t> passage sur la ligne d’arrivée à le Chatellier </a:t>
            </a:r>
          </a:p>
          <a:p>
            <a:pPr lvl="0"/>
            <a:endParaRPr lang="fr-FR" sz="700" dirty="0">
              <a:solidFill>
                <a:srgbClr val="FF0000"/>
              </a:solidFill>
            </a:endParaRPr>
          </a:p>
          <a:p>
            <a:r>
              <a:rPr lang="fr-FR" sz="900" dirty="0"/>
              <a:t>L’attribution des points s’établira de la façon suivante :         1</a:t>
            </a:r>
            <a:r>
              <a:rPr lang="fr-FR" sz="900" baseline="30000" dirty="0"/>
              <a:t>er</a:t>
            </a:r>
            <a:r>
              <a:rPr lang="fr-FR" sz="900" dirty="0"/>
              <a:t> : 6 Pts	2</a:t>
            </a:r>
            <a:r>
              <a:rPr lang="fr-FR" sz="900" baseline="30000" dirty="0"/>
              <a:t>ème</a:t>
            </a:r>
            <a:r>
              <a:rPr lang="fr-FR" sz="900" dirty="0"/>
              <a:t> : 4 Pts	3</a:t>
            </a:r>
            <a:r>
              <a:rPr lang="fr-FR" sz="900" baseline="30000" dirty="0"/>
              <a:t>ème</a:t>
            </a:r>
            <a:r>
              <a:rPr lang="fr-FR" sz="900" dirty="0"/>
              <a:t> : 2 Pts	4</a:t>
            </a:r>
            <a:r>
              <a:rPr lang="fr-FR" sz="900" baseline="30000" dirty="0"/>
              <a:t>ème</a:t>
            </a:r>
            <a:r>
              <a:rPr lang="fr-FR" sz="900" dirty="0"/>
              <a:t> : 1 Pt</a:t>
            </a:r>
          </a:p>
          <a:p>
            <a:r>
              <a:rPr lang="fr-FR" sz="900" dirty="0"/>
              <a:t> </a:t>
            </a:r>
          </a:p>
          <a:p>
            <a:pPr algn="just"/>
            <a:r>
              <a:rPr lang="fr-FR" sz="900" dirty="0"/>
              <a:t>En cas d’égalité de points au classement final du meilleur animateur, c’est la place au classement de l’épreuve en ligne qui départagera les ex-æquo.</a:t>
            </a:r>
          </a:p>
          <a:p>
            <a:r>
              <a:rPr lang="fr-FR" sz="900" dirty="0"/>
              <a:t>Pour figurer au classement du meilleur animateur, le coureur doit terminer l’épreuve.</a:t>
            </a:r>
            <a:endParaRPr lang="fr-FR" sz="900" b="1" dirty="0">
              <a:solidFill>
                <a:srgbClr val="FF0000"/>
              </a:solidFill>
              <a:latin typeface="Arial" panose="020B0604020202020204" pitchFamily="34" charset="0"/>
              <a:cs typeface="Arial" panose="020B0604020202020204" pitchFamily="34" charset="0"/>
            </a:endParaRPr>
          </a:p>
          <a:p>
            <a:endParaRPr lang="fr-FR" sz="900" b="1" dirty="0">
              <a:solidFill>
                <a:srgbClr val="FF0000"/>
              </a:solidFill>
              <a:latin typeface="Arial" panose="020B0604020202020204" pitchFamily="34" charset="0"/>
              <a:cs typeface="Arial" panose="020B0604020202020204" pitchFamily="34" charset="0"/>
            </a:endParaRPr>
          </a:p>
          <a:p>
            <a:r>
              <a:rPr lang="fr-FR" sz="900" b="1" i="1" u="sng" dirty="0"/>
              <a:t>Article 21</a:t>
            </a:r>
            <a:r>
              <a:rPr lang="fr-FR" sz="900" b="1" i="1" dirty="0"/>
              <a:t> </a:t>
            </a:r>
            <a:r>
              <a:rPr lang="fr-FR" sz="900" b="1" dirty="0"/>
              <a:t> -  Le classement meilleur Juniors 1</a:t>
            </a:r>
            <a:r>
              <a:rPr lang="fr-FR" sz="900" b="1" baseline="30000" dirty="0"/>
              <a:t>ère</a:t>
            </a:r>
            <a:r>
              <a:rPr lang="fr-FR" sz="900" b="1" dirty="0"/>
              <a:t> année :</a:t>
            </a:r>
            <a:endParaRPr lang="fr-FR" sz="900" dirty="0"/>
          </a:p>
          <a:p>
            <a:r>
              <a:rPr lang="fr-FR" sz="700" b="1" dirty="0"/>
              <a:t> </a:t>
            </a:r>
            <a:endParaRPr lang="fr-FR" sz="700" dirty="0"/>
          </a:p>
          <a:p>
            <a:pPr algn="just"/>
            <a:r>
              <a:rPr lang="fr-FR" sz="900" dirty="0"/>
              <a:t>Le classement du meilleur Juniors 1</a:t>
            </a:r>
            <a:r>
              <a:rPr lang="fr-FR" sz="900" baseline="30000" dirty="0"/>
              <a:t>ère</a:t>
            </a:r>
            <a:r>
              <a:rPr lang="fr-FR" sz="900" dirty="0"/>
              <a:t> année, Maillot blanc parrainé par </a:t>
            </a:r>
            <a:r>
              <a:rPr lang="fr-FR" sz="900" b="1" dirty="0">
                <a:latin typeface="arial" panose="020B0604020202020204" pitchFamily="34" charset="0"/>
              </a:rPr>
              <a:t>COQUELIN BATIMENT</a:t>
            </a:r>
            <a:r>
              <a:rPr lang="fr-FR" sz="900" b="1" dirty="0"/>
              <a:t>, </a:t>
            </a:r>
            <a:r>
              <a:rPr lang="fr-FR" sz="900" dirty="0"/>
              <a:t>est réservé aux coureurs né en 2002 et s’obtient par l’addition des temps du contre la montre du matin et de l’épreuve en ligne de l’après midi des coureurs concernés.</a:t>
            </a:r>
          </a:p>
          <a:p>
            <a:pPr algn="just"/>
            <a:r>
              <a:rPr lang="fr-FR" sz="900" dirty="0"/>
              <a:t>En cas d’égalité de temps au classement général individuel, les fractions de seconde enregistrés lors des étapes contre la montre individuelles sont réincorporées dans le temps total pour départager les coureurs ex aequo.</a:t>
            </a:r>
          </a:p>
          <a:p>
            <a:endParaRPr lang="fr-FR" sz="500" b="1" i="1" dirty="0"/>
          </a:p>
          <a:p>
            <a:pPr algn="just"/>
            <a:r>
              <a:rPr lang="fr-FR" sz="900" dirty="0"/>
              <a:t>En cas de nouvelle égalité, il est fait appel à l’addition des places obtenues à chaque étape, et, en dernier ressort, à la place obtenue dans la dernière étape disputée.</a:t>
            </a:r>
            <a:endParaRPr lang="fr-FR" sz="9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3434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632" y="107504"/>
            <a:ext cx="6624736" cy="4662815"/>
          </a:xfrm>
          <a:prstGeom prst="rect">
            <a:avLst/>
          </a:prstGeom>
        </p:spPr>
        <p:txBody>
          <a:bodyPr wrap="square">
            <a:spAutoFit/>
          </a:bodyPr>
          <a:lstStyle/>
          <a:p>
            <a:r>
              <a:rPr lang="fr-FR" sz="900" b="1" i="1" u="sng" dirty="0"/>
              <a:t>Article 22</a:t>
            </a:r>
            <a:r>
              <a:rPr lang="fr-FR" sz="900" b="1" i="1" dirty="0"/>
              <a:t> </a:t>
            </a:r>
            <a:r>
              <a:rPr lang="fr-FR" sz="900" b="1" dirty="0"/>
              <a:t> -  Protocole :</a:t>
            </a:r>
            <a:endParaRPr lang="fr-FR" sz="900" dirty="0"/>
          </a:p>
          <a:p>
            <a:r>
              <a:rPr lang="fr-FR" sz="900" dirty="0"/>
              <a:t> </a:t>
            </a:r>
          </a:p>
          <a:p>
            <a:r>
              <a:rPr lang="fr-FR" sz="900" dirty="0"/>
              <a:t>La cérémonie protocolaire se déroulera sur le podium prévu à cet effet sur la ligne d’arrivée au </a:t>
            </a:r>
            <a:r>
              <a:rPr lang="fr-FR" sz="900" dirty="0" err="1"/>
              <a:t>Chatellier</a:t>
            </a:r>
            <a:r>
              <a:rPr lang="fr-FR" sz="900" dirty="0"/>
              <a:t>.</a:t>
            </a:r>
          </a:p>
          <a:p>
            <a:r>
              <a:rPr lang="fr-FR" sz="900" dirty="0"/>
              <a:t>Seront conviés à l’arrivée du contre la montre pour la remise des fleurs et dans la mesure du possible le plus rapidement :</a:t>
            </a:r>
          </a:p>
          <a:p>
            <a:r>
              <a:rPr lang="fr-FR" sz="900" dirty="0"/>
              <a:t> </a:t>
            </a:r>
          </a:p>
          <a:p>
            <a:pPr lvl="0"/>
            <a:r>
              <a:rPr lang="fr-FR" sz="900" dirty="0"/>
              <a:t>	- Le vainqueur du contre la montre qui recevra le Maillot Jaune</a:t>
            </a:r>
          </a:p>
          <a:p>
            <a:pPr lvl="0"/>
            <a:r>
              <a:rPr lang="fr-FR" sz="900" dirty="0"/>
              <a:t>	- Le second qui recevra le Maillot à Pois</a:t>
            </a:r>
          </a:p>
          <a:p>
            <a:pPr lvl="0"/>
            <a:r>
              <a:rPr lang="fr-FR" sz="900" dirty="0"/>
              <a:t>	- Le troisième qui recevra le Maillot Vert</a:t>
            </a:r>
          </a:p>
          <a:p>
            <a:pPr lvl="0"/>
            <a:r>
              <a:rPr lang="fr-FR" sz="900" dirty="0"/>
              <a:t>	- Le premier Juniors 1</a:t>
            </a:r>
            <a:r>
              <a:rPr lang="fr-FR" sz="900" baseline="30000" dirty="0"/>
              <a:t>ère</a:t>
            </a:r>
            <a:r>
              <a:rPr lang="fr-FR" sz="900" dirty="0"/>
              <a:t> année qui recevra le Maillot Blanc</a:t>
            </a:r>
          </a:p>
          <a:p>
            <a:r>
              <a:rPr lang="fr-FR" sz="900" dirty="0"/>
              <a:t> </a:t>
            </a:r>
          </a:p>
          <a:p>
            <a:r>
              <a:rPr lang="fr-FR" sz="900" dirty="0"/>
              <a:t>Seront conviés, après l’arrivée de l’épreuve en ligne, pour la remise des trophées et dans la mesure du possible le plus rapidement :</a:t>
            </a:r>
          </a:p>
          <a:p>
            <a:r>
              <a:rPr lang="fr-FR" sz="900" dirty="0"/>
              <a:t> </a:t>
            </a:r>
          </a:p>
          <a:p>
            <a:pPr lvl="0"/>
            <a:r>
              <a:rPr lang="fr-FR" sz="900" dirty="0"/>
              <a:t>	- Les trois premiers de l’épreuve en ligne</a:t>
            </a:r>
          </a:p>
          <a:p>
            <a:pPr lvl="0"/>
            <a:r>
              <a:rPr lang="fr-FR" sz="900" dirty="0"/>
              <a:t>	- Le vainqueur du classement de meilleur grimpeur</a:t>
            </a:r>
          </a:p>
          <a:p>
            <a:pPr lvl="0"/>
            <a:r>
              <a:rPr lang="fr-FR" sz="900" dirty="0"/>
              <a:t>	- Le vainqueur du classement de meilleur animateur</a:t>
            </a:r>
          </a:p>
          <a:p>
            <a:pPr lvl="0"/>
            <a:r>
              <a:rPr lang="fr-FR" sz="900" dirty="0"/>
              <a:t>	- Le premier Juniors 1</a:t>
            </a:r>
            <a:r>
              <a:rPr lang="fr-FR" sz="900" baseline="30000" dirty="0"/>
              <a:t>ère</a:t>
            </a:r>
            <a:r>
              <a:rPr lang="fr-FR" sz="900" dirty="0"/>
              <a:t> année du classement général individuel au temps</a:t>
            </a:r>
          </a:p>
          <a:p>
            <a:pPr lvl="0"/>
            <a:r>
              <a:rPr lang="fr-FR" sz="900" dirty="0"/>
              <a:t>	- Les trois premiers du classement général individuel au temps</a:t>
            </a:r>
          </a:p>
          <a:p>
            <a:r>
              <a:rPr lang="fr-FR" sz="900" dirty="0"/>
              <a:t> </a:t>
            </a:r>
          </a:p>
          <a:p>
            <a:r>
              <a:rPr lang="fr-FR" sz="900" b="1" i="1" u="sng" dirty="0"/>
              <a:t>Article 23</a:t>
            </a:r>
            <a:r>
              <a:rPr lang="fr-FR" sz="900" b="1" i="1" dirty="0"/>
              <a:t> </a:t>
            </a:r>
            <a:r>
              <a:rPr lang="fr-FR" sz="900" b="1" dirty="0"/>
              <a:t> -  Réclamations :</a:t>
            </a:r>
            <a:endParaRPr lang="fr-FR" sz="900" dirty="0"/>
          </a:p>
          <a:p>
            <a:r>
              <a:rPr lang="fr-FR" sz="900" dirty="0"/>
              <a:t> </a:t>
            </a:r>
          </a:p>
          <a:p>
            <a:r>
              <a:rPr lang="fr-FR" sz="900" dirty="0"/>
              <a:t>S’il y a lieu, les réclamations se feront par écrit par le ou les coureurs ou par le directeur sportif responsable dans les délais suivant :</a:t>
            </a:r>
          </a:p>
          <a:p>
            <a:r>
              <a:rPr lang="fr-FR" sz="900" dirty="0"/>
              <a:t> </a:t>
            </a:r>
          </a:p>
          <a:p>
            <a:pPr lvl="0"/>
            <a:r>
              <a:rPr lang="fr-FR" sz="900" dirty="0"/>
              <a:t>30 minutes maxi après l’affichage en ce qui concerne les classements.</a:t>
            </a:r>
          </a:p>
          <a:p>
            <a:pPr lvl="0"/>
            <a:r>
              <a:rPr lang="fr-FR" sz="900" dirty="0"/>
              <a:t>30 minutes maxi après l’arrivée pour le reste.</a:t>
            </a:r>
          </a:p>
          <a:p>
            <a:pPr algn="just"/>
            <a:endParaRPr lang="fr-FR" sz="900" b="1" dirty="0">
              <a:latin typeface="Arial" panose="020B0604020202020204" pitchFamily="34" charset="0"/>
              <a:cs typeface="Arial" panose="020B0604020202020204" pitchFamily="34" charset="0"/>
            </a:endParaRPr>
          </a:p>
          <a:p>
            <a:r>
              <a:rPr lang="fr-FR" sz="900" b="1" i="1" u="sng" dirty="0"/>
              <a:t>Article 24</a:t>
            </a:r>
            <a:r>
              <a:rPr lang="fr-FR" sz="900" b="1" i="1" dirty="0"/>
              <a:t> </a:t>
            </a:r>
            <a:r>
              <a:rPr lang="fr-FR" sz="900" b="1" dirty="0"/>
              <a:t> -  Contrôle Antidopage :</a:t>
            </a:r>
            <a:endParaRPr lang="fr-FR" sz="900" dirty="0"/>
          </a:p>
          <a:p>
            <a:r>
              <a:rPr lang="fr-FR" sz="900" dirty="0"/>
              <a:t> </a:t>
            </a:r>
          </a:p>
          <a:p>
            <a:r>
              <a:rPr lang="fr-FR" sz="900" dirty="0"/>
              <a:t>Le contrôle antidopage se fera conformément à la législation en vigueur, et se déroulera si besoin au local prévu à cette effet derrière le podium d’arrivée.</a:t>
            </a:r>
          </a:p>
          <a:p>
            <a:r>
              <a:rPr lang="fr-FR" sz="900" dirty="0"/>
              <a:t> </a:t>
            </a:r>
          </a:p>
          <a:p>
            <a:r>
              <a:rPr lang="fr-FR" sz="900" b="1" i="1" u="sng" dirty="0"/>
              <a:t>Article 25</a:t>
            </a:r>
            <a:r>
              <a:rPr lang="fr-FR" sz="900" b="1" dirty="0"/>
              <a:t> -  Accord général :</a:t>
            </a:r>
            <a:endParaRPr lang="fr-FR" sz="900" dirty="0"/>
          </a:p>
          <a:p>
            <a:r>
              <a:rPr lang="fr-FR" sz="900" dirty="0"/>
              <a:t> </a:t>
            </a:r>
          </a:p>
          <a:p>
            <a:r>
              <a:rPr lang="fr-FR" sz="900" dirty="0"/>
              <a:t>Le fait d’être engagé implique que chaque concurrent a pris connaissance du présent règlement et en accepte les termes.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6632" y="107504"/>
            <a:ext cx="6624736" cy="1477328"/>
          </a:xfrm>
          <a:prstGeom prst="rect">
            <a:avLst/>
          </a:prstGeom>
          <a:noFill/>
        </p:spPr>
        <p:txBody>
          <a:bodyPr wrap="square" rtlCol="0">
            <a:spAutoFit/>
          </a:bodyPr>
          <a:lstStyle/>
          <a:p>
            <a:pPr algn="ctr"/>
            <a:r>
              <a:rPr lang="fr-FR" b="1" dirty="0">
                <a:solidFill>
                  <a:srgbClr val="FF0000"/>
                </a:solidFill>
              </a:rPr>
              <a:t>SERVICE MEDICAL</a:t>
            </a:r>
          </a:p>
          <a:p>
            <a:r>
              <a:rPr lang="fr-FR" dirty="0">
                <a:solidFill>
                  <a:srgbClr val="FF0000"/>
                </a:solidFill>
              </a:rPr>
              <a:t> </a:t>
            </a:r>
          </a:p>
          <a:p>
            <a:r>
              <a:rPr lang="fr-FR" b="1" dirty="0"/>
              <a:t>  CENTRE HOSPITALIER DE FOUGERES</a:t>
            </a:r>
            <a:endParaRPr lang="fr-FR" dirty="0"/>
          </a:p>
          <a:p>
            <a:r>
              <a:rPr lang="fr-FR" dirty="0"/>
              <a:t>133 Rue de la Forêt  -  BP 10561  -  35305 FOUGERES CEDEX</a:t>
            </a:r>
          </a:p>
          <a:p>
            <a:r>
              <a:rPr lang="fr-FR" dirty="0"/>
              <a:t>TEL : 02-99-17-70-00</a:t>
            </a:r>
          </a:p>
        </p:txBody>
      </p:sp>
      <p:sp>
        <p:nvSpPr>
          <p:cNvPr id="5" name="ZoneTexte 4"/>
          <p:cNvSpPr txBox="1"/>
          <p:nvPr/>
        </p:nvSpPr>
        <p:spPr>
          <a:xfrm>
            <a:off x="116632" y="2042428"/>
            <a:ext cx="6624736" cy="369332"/>
          </a:xfrm>
          <a:prstGeom prst="rect">
            <a:avLst/>
          </a:prstGeom>
          <a:noFill/>
        </p:spPr>
        <p:txBody>
          <a:bodyPr wrap="square" rtlCol="0">
            <a:spAutoFit/>
          </a:bodyPr>
          <a:lstStyle/>
          <a:p>
            <a:pPr algn="ctr"/>
            <a:r>
              <a:rPr lang="fr-FR" b="1" dirty="0">
                <a:solidFill>
                  <a:srgbClr val="FF0000"/>
                </a:solidFill>
              </a:rPr>
              <a:t>GRILLES DE PRIX</a:t>
            </a:r>
          </a:p>
        </p:txBody>
      </p:sp>
      <p:graphicFrame>
        <p:nvGraphicFramePr>
          <p:cNvPr id="6" name="Tableau 5"/>
          <p:cNvGraphicFramePr>
            <a:graphicFrameLocks noGrp="1"/>
          </p:cNvGraphicFramePr>
          <p:nvPr/>
        </p:nvGraphicFramePr>
        <p:xfrm>
          <a:off x="980728" y="5403696"/>
          <a:ext cx="4680520" cy="1112520"/>
        </p:xfrm>
        <a:graphic>
          <a:graphicData uri="http://schemas.openxmlformats.org/drawingml/2006/table">
            <a:tbl>
              <a:tblPr firstRow="1" bandRow="1">
                <a:tableStyleId>{5940675A-B579-460E-94D1-54222C63F5DA}</a:tableStyleId>
              </a:tblPr>
              <a:tblGrid>
                <a:gridCol w="655521">
                  <a:extLst>
                    <a:ext uri="{9D8B030D-6E8A-4147-A177-3AD203B41FA5}">
                      <a16:colId xmlns:a16="http://schemas.microsoft.com/office/drawing/2014/main" val="20000"/>
                    </a:ext>
                  </a:extLst>
                </a:gridCol>
                <a:gridCol w="1288695">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tblGrid>
              <a:tr h="370840">
                <a:tc gridSpan="4">
                  <a:txBody>
                    <a:bodyPr/>
                    <a:lstStyle/>
                    <a:p>
                      <a:pPr algn="ctr"/>
                      <a:r>
                        <a:rPr lang="fr-FR" sz="1400" b="1" dirty="0">
                          <a:effectLst>
                            <a:outerShdw blurRad="38100" dist="38100" dir="2700000" algn="tl">
                              <a:srgbClr val="000000">
                                <a:alpha val="43137"/>
                              </a:srgbClr>
                            </a:outerShdw>
                          </a:effectLst>
                          <a:latin typeface="Times New Roman" pitchFamily="18" charset="0"/>
                          <a:cs typeface="Times New Roman" pitchFamily="18" charset="0"/>
                        </a:rPr>
                        <a:t>CLASSEMENTS  MEILLEUR GRIMPEUR </a:t>
                      </a:r>
                    </a:p>
                  </a:txBody>
                  <a:tcPr anchor="ctr">
                    <a:solidFill>
                      <a:schemeClr val="accent5">
                        <a:lumMod val="20000"/>
                        <a:lumOff val="80000"/>
                      </a:schemeClr>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10000"/>
                  </a:ext>
                </a:extLst>
              </a:tr>
              <a:tr h="370840">
                <a:tc>
                  <a:txBody>
                    <a:bodyPr/>
                    <a:lstStyle/>
                    <a:p>
                      <a:pPr algn="ctr"/>
                      <a:r>
                        <a:rPr lang="fr-FR" sz="1400" b="1" dirty="0">
                          <a:solidFill>
                            <a:srgbClr val="0070C0"/>
                          </a:solidFill>
                        </a:rPr>
                        <a:t>Places</a:t>
                      </a:r>
                    </a:p>
                  </a:txBody>
                  <a:tcPr anchor="ctr"/>
                </a:tc>
                <a:tc>
                  <a:txBody>
                    <a:bodyPr/>
                    <a:lstStyle/>
                    <a:p>
                      <a:pPr algn="ctr"/>
                      <a:r>
                        <a:rPr lang="fr-FR" sz="1400" b="1" dirty="0">
                          <a:solidFill>
                            <a:srgbClr val="0070C0"/>
                          </a:solidFill>
                        </a:rPr>
                        <a:t>1</a:t>
                      </a:r>
                    </a:p>
                  </a:txBody>
                  <a:tcPr anchor="ctr"/>
                </a:tc>
                <a:tc>
                  <a:txBody>
                    <a:bodyPr/>
                    <a:lstStyle/>
                    <a:p>
                      <a:pPr algn="ctr"/>
                      <a:r>
                        <a:rPr lang="fr-FR" sz="1400" b="1" dirty="0">
                          <a:solidFill>
                            <a:srgbClr val="0070C0"/>
                          </a:solidFill>
                        </a:rPr>
                        <a:t>2</a:t>
                      </a:r>
                    </a:p>
                  </a:txBody>
                  <a:tcPr anchor="ctr"/>
                </a:tc>
                <a:tc>
                  <a:txBody>
                    <a:bodyPr/>
                    <a:lstStyle/>
                    <a:p>
                      <a:pPr algn="ctr"/>
                      <a:r>
                        <a:rPr lang="fr-FR" sz="1400" b="1" dirty="0">
                          <a:solidFill>
                            <a:srgbClr val="0070C0"/>
                          </a:solidFill>
                        </a:rPr>
                        <a:t>3</a:t>
                      </a:r>
                    </a:p>
                  </a:txBody>
                  <a:tcPr anchor="ctr"/>
                </a:tc>
                <a:extLst>
                  <a:ext uri="{0D108BD9-81ED-4DB2-BD59-A6C34878D82A}">
                    <a16:rowId xmlns:a16="http://schemas.microsoft.com/office/drawing/2014/main" val="10001"/>
                  </a:ext>
                </a:extLst>
              </a:tr>
              <a:tr h="370840">
                <a:tc>
                  <a:txBody>
                    <a:bodyPr/>
                    <a:lstStyle/>
                    <a:p>
                      <a:pPr algn="ctr"/>
                      <a:r>
                        <a:rPr lang="fr-FR" sz="1400" b="1" dirty="0"/>
                        <a:t>Prix</a:t>
                      </a:r>
                    </a:p>
                  </a:txBody>
                  <a:tcPr anchor="ctr"/>
                </a:tc>
                <a:tc>
                  <a:txBody>
                    <a:bodyPr/>
                    <a:lstStyle/>
                    <a:p>
                      <a:pPr algn="ctr"/>
                      <a:r>
                        <a:rPr lang="fr-FR" sz="1400" b="1" dirty="0"/>
                        <a:t>80€</a:t>
                      </a:r>
                    </a:p>
                  </a:txBody>
                  <a:tcPr anchor="ctr"/>
                </a:tc>
                <a:tc>
                  <a:txBody>
                    <a:bodyPr/>
                    <a:lstStyle/>
                    <a:p>
                      <a:pPr algn="ctr"/>
                      <a:r>
                        <a:rPr lang="fr-FR" sz="1400" b="1" dirty="0"/>
                        <a:t>60€</a:t>
                      </a:r>
                    </a:p>
                  </a:txBody>
                  <a:tcPr anchor="ctr"/>
                </a:tc>
                <a:tc>
                  <a:txBody>
                    <a:bodyPr/>
                    <a:lstStyle/>
                    <a:p>
                      <a:pPr algn="ctr"/>
                      <a:r>
                        <a:rPr lang="fr-FR" sz="1400" b="1" dirty="0"/>
                        <a:t>40€</a:t>
                      </a:r>
                    </a:p>
                  </a:txBody>
                  <a:tcPr anchor="ctr"/>
                </a:tc>
                <a:extLst>
                  <a:ext uri="{0D108BD9-81ED-4DB2-BD59-A6C34878D82A}">
                    <a16:rowId xmlns:a16="http://schemas.microsoft.com/office/drawing/2014/main" val="10002"/>
                  </a:ext>
                </a:extLst>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381340613"/>
              </p:ext>
            </p:extLst>
          </p:nvPr>
        </p:nvGraphicFramePr>
        <p:xfrm>
          <a:off x="188640" y="2678192"/>
          <a:ext cx="6480720" cy="2325856"/>
        </p:xfrm>
        <a:graphic>
          <a:graphicData uri="http://schemas.openxmlformats.org/drawingml/2006/table">
            <a:tbl>
              <a:tblPr firstRow="1" bandRow="1">
                <a:tableStyleId>{5940675A-B579-460E-94D1-54222C63F5DA}</a:tableStyleId>
              </a:tblPr>
              <a:tblGrid>
                <a:gridCol w="655521">
                  <a:extLst>
                    <a:ext uri="{9D8B030D-6E8A-4147-A177-3AD203B41FA5}">
                      <a16:colId xmlns:a16="http://schemas.microsoft.com/office/drawing/2014/main" val="20000"/>
                    </a:ext>
                  </a:extLst>
                </a:gridCol>
                <a:gridCol w="640623">
                  <a:extLst>
                    <a:ext uri="{9D8B030D-6E8A-4147-A177-3AD203B41FA5}">
                      <a16:colId xmlns:a16="http://schemas.microsoft.com/office/drawing/2014/main" val="20001"/>
                    </a:ext>
                  </a:extLst>
                </a:gridCol>
                <a:gridCol w="576064">
                  <a:extLst>
                    <a:ext uri="{9D8B030D-6E8A-4147-A177-3AD203B41FA5}">
                      <a16:colId xmlns:a16="http://schemas.microsoft.com/office/drawing/2014/main" val="20002"/>
                    </a:ext>
                  </a:extLst>
                </a:gridCol>
                <a:gridCol w="576064">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576064">
                  <a:extLst>
                    <a:ext uri="{9D8B030D-6E8A-4147-A177-3AD203B41FA5}">
                      <a16:colId xmlns:a16="http://schemas.microsoft.com/office/drawing/2014/main" val="20005"/>
                    </a:ext>
                  </a:extLst>
                </a:gridCol>
                <a:gridCol w="576064">
                  <a:extLst>
                    <a:ext uri="{9D8B030D-6E8A-4147-A177-3AD203B41FA5}">
                      <a16:colId xmlns:a16="http://schemas.microsoft.com/office/drawing/2014/main" val="20006"/>
                    </a:ext>
                  </a:extLst>
                </a:gridCol>
                <a:gridCol w="576064">
                  <a:extLst>
                    <a:ext uri="{9D8B030D-6E8A-4147-A177-3AD203B41FA5}">
                      <a16:colId xmlns:a16="http://schemas.microsoft.com/office/drawing/2014/main" val="20007"/>
                    </a:ext>
                  </a:extLst>
                </a:gridCol>
                <a:gridCol w="576064">
                  <a:extLst>
                    <a:ext uri="{9D8B030D-6E8A-4147-A177-3AD203B41FA5}">
                      <a16:colId xmlns:a16="http://schemas.microsoft.com/office/drawing/2014/main" val="20008"/>
                    </a:ext>
                  </a:extLst>
                </a:gridCol>
                <a:gridCol w="576064">
                  <a:extLst>
                    <a:ext uri="{9D8B030D-6E8A-4147-A177-3AD203B41FA5}">
                      <a16:colId xmlns:a16="http://schemas.microsoft.com/office/drawing/2014/main" val="20009"/>
                    </a:ext>
                  </a:extLst>
                </a:gridCol>
                <a:gridCol w="576064">
                  <a:extLst>
                    <a:ext uri="{9D8B030D-6E8A-4147-A177-3AD203B41FA5}">
                      <a16:colId xmlns:a16="http://schemas.microsoft.com/office/drawing/2014/main" val="20010"/>
                    </a:ext>
                  </a:extLst>
                </a:gridCol>
              </a:tblGrid>
              <a:tr h="370840">
                <a:tc gridSpan="11">
                  <a:txBody>
                    <a:bodyPr/>
                    <a:lstStyle/>
                    <a:p>
                      <a:pPr algn="ctr"/>
                      <a:r>
                        <a:rPr lang="fr-FR" sz="2000" b="1" dirty="0">
                          <a:effectLst>
                            <a:outerShdw blurRad="38100" dist="38100" dir="2700000" algn="tl">
                              <a:srgbClr val="000000">
                                <a:alpha val="43137"/>
                              </a:srgbClr>
                            </a:outerShdw>
                          </a:effectLst>
                          <a:latin typeface="Times New Roman" pitchFamily="18" charset="0"/>
                          <a:cs typeface="Times New Roman" pitchFamily="18" charset="0"/>
                        </a:rPr>
                        <a:t>CLASSEMENT GENERAL  – GRILLE 534/20</a:t>
                      </a:r>
                    </a:p>
                  </a:txBody>
                  <a:tcPr anchor="ctr">
                    <a:solidFill>
                      <a:schemeClr val="accent5">
                        <a:lumMod val="20000"/>
                        <a:lumOff val="80000"/>
                      </a:schemeClr>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10000"/>
                  </a:ext>
                </a:extLst>
              </a:tr>
              <a:tr h="179824">
                <a:tc gridSpan="11">
                  <a:txBody>
                    <a:bodyPr/>
                    <a:lstStyle/>
                    <a:p>
                      <a:pPr algn="ctr"/>
                      <a:endParaRPr lang="fr-FR" sz="500" b="1" dirty="0">
                        <a:solidFill>
                          <a:srgbClr val="0070C0"/>
                        </a:solidFill>
                      </a:endParaRPr>
                    </a:p>
                  </a:txBody>
                  <a:tcPr anchor="ctr"/>
                </a:tc>
                <a:tc hMerge="1">
                  <a:txBody>
                    <a:bodyPr/>
                    <a:lstStyle/>
                    <a:p>
                      <a:pPr algn="ctr"/>
                      <a:endParaRPr lang="fr-FR" sz="1400" b="1" dirty="0">
                        <a:solidFill>
                          <a:srgbClr val="0070C0"/>
                        </a:solidFill>
                      </a:endParaRPr>
                    </a:p>
                  </a:txBody>
                  <a:tcPr anchor="ctr"/>
                </a:tc>
                <a:tc hMerge="1">
                  <a:txBody>
                    <a:bodyPr/>
                    <a:lstStyle/>
                    <a:p>
                      <a:pPr algn="ctr"/>
                      <a:endParaRPr lang="fr-FR" sz="1400" b="1" dirty="0">
                        <a:solidFill>
                          <a:srgbClr val="0070C0"/>
                        </a:solidFill>
                      </a:endParaRPr>
                    </a:p>
                  </a:txBody>
                  <a:tcPr anchor="ctr"/>
                </a:tc>
                <a:tc hMerge="1">
                  <a:txBody>
                    <a:bodyPr/>
                    <a:lstStyle/>
                    <a:p>
                      <a:pPr algn="ctr"/>
                      <a:endParaRPr lang="fr-FR" sz="1400" b="1" dirty="0">
                        <a:solidFill>
                          <a:srgbClr val="0070C0"/>
                        </a:solidFill>
                      </a:endParaRPr>
                    </a:p>
                  </a:txBody>
                  <a:tcPr anchor="ctr"/>
                </a:tc>
                <a:tc hMerge="1">
                  <a:txBody>
                    <a:bodyPr/>
                    <a:lstStyle/>
                    <a:p>
                      <a:pPr algn="ctr"/>
                      <a:endParaRPr lang="fr-FR" sz="1400" b="1" dirty="0">
                        <a:solidFill>
                          <a:srgbClr val="0070C0"/>
                        </a:solidFill>
                      </a:endParaRPr>
                    </a:p>
                  </a:txBody>
                  <a:tcPr anchor="ctr"/>
                </a:tc>
                <a:tc hMerge="1">
                  <a:txBody>
                    <a:bodyPr/>
                    <a:lstStyle/>
                    <a:p>
                      <a:pPr algn="ctr"/>
                      <a:endParaRPr lang="fr-FR" sz="1400" b="1" dirty="0">
                        <a:solidFill>
                          <a:srgbClr val="0070C0"/>
                        </a:solidFill>
                      </a:endParaRPr>
                    </a:p>
                  </a:txBody>
                  <a:tcPr anchor="ctr"/>
                </a:tc>
                <a:tc hMerge="1">
                  <a:txBody>
                    <a:bodyPr/>
                    <a:lstStyle/>
                    <a:p>
                      <a:pPr algn="ctr"/>
                      <a:endParaRPr lang="fr-FR" sz="1400" b="1" dirty="0">
                        <a:solidFill>
                          <a:srgbClr val="0070C0"/>
                        </a:solidFill>
                      </a:endParaRPr>
                    </a:p>
                  </a:txBody>
                  <a:tcPr anchor="ctr"/>
                </a:tc>
                <a:tc hMerge="1">
                  <a:txBody>
                    <a:bodyPr/>
                    <a:lstStyle/>
                    <a:p>
                      <a:pPr algn="ctr"/>
                      <a:endParaRPr lang="fr-FR" sz="1400" b="1" dirty="0">
                        <a:solidFill>
                          <a:srgbClr val="0070C0"/>
                        </a:solidFill>
                      </a:endParaRPr>
                    </a:p>
                  </a:txBody>
                  <a:tcPr anchor="ctr"/>
                </a:tc>
                <a:tc hMerge="1">
                  <a:txBody>
                    <a:bodyPr/>
                    <a:lstStyle/>
                    <a:p>
                      <a:pPr algn="ctr"/>
                      <a:endParaRPr lang="fr-FR" sz="1400" b="1" dirty="0">
                        <a:solidFill>
                          <a:srgbClr val="0070C0"/>
                        </a:solidFill>
                      </a:endParaRPr>
                    </a:p>
                  </a:txBody>
                  <a:tcPr anchor="ctr"/>
                </a:tc>
                <a:tc hMerge="1">
                  <a:txBody>
                    <a:bodyPr/>
                    <a:lstStyle/>
                    <a:p>
                      <a:pPr algn="ctr"/>
                      <a:endParaRPr lang="fr-FR" sz="1400" b="1" dirty="0">
                        <a:solidFill>
                          <a:srgbClr val="0070C0"/>
                        </a:solidFill>
                      </a:endParaRPr>
                    </a:p>
                  </a:txBody>
                  <a:tcPr anchor="ctr"/>
                </a:tc>
                <a:tc hMerge="1">
                  <a:txBody>
                    <a:bodyPr/>
                    <a:lstStyle/>
                    <a:p>
                      <a:pPr algn="ctr"/>
                      <a:endParaRPr lang="fr-FR" sz="1400" b="1" dirty="0">
                        <a:solidFill>
                          <a:srgbClr val="0070C0"/>
                        </a:solidFill>
                      </a:endParaRPr>
                    </a:p>
                  </a:txBody>
                  <a:tcPr anchor="ctr"/>
                </a:tc>
                <a:extLst>
                  <a:ext uri="{0D108BD9-81ED-4DB2-BD59-A6C34878D82A}">
                    <a16:rowId xmlns:a16="http://schemas.microsoft.com/office/drawing/2014/main" val="10001"/>
                  </a:ext>
                </a:extLst>
              </a:tr>
              <a:tr h="370840">
                <a:tc>
                  <a:txBody>
                    <a:bodyPr/>
                    <a:lstStyle/>
                    <a:p>
                      <a:pPr algn="ctr"/>
                      <a:r>
                        <a:rPr lang="fr-FR" sz="1400" b="1" dirty="0">
                          <a:solidFill>
                            <a:srgbClr val="0070C0"/>
                          </a:solidFill>
                        </a:rPr>
                        <a:t>Places</a:t>
                      </a:r>
                    </a:p>
                  </a:txBody>
                  <a:tcPr anchor="ctr"/>
                </a:tc>
                <a:tc>
                  <a:txBody>
                    <a:bodyPr/>
                    <a:lstStyle/>
                    <a:p>
                      <a:pPr algn="ctr"/>
                      <a:r>
                        <a:rPr lang="fr-FR" sz="1400" b="1" dirty="0">
                          <a:solidFill>
                            <a:srgbClr val="0070C0"/>
                          </a:solidFill>
                        </a:rPr>
                        <a:t>1</a:t>
                      </a:r>
                    </a:p>
                  </a:txBody>
                  <a:tcPr anchor="ctr"/>
                </a:tc>
                <a:tc>
                  <a:txBody>
                    <a:bodyPr/>
                    <a:lstStyle/>
                    <a:p>
                      <a:pPr algn="ctr"/>
                      <a:r>
                        <a:rPr lang="fr-FR" sz="1400" b="1" dirty="0">
                          <a:solidFill>
                            <a:srgbClr val="0070C0"/>
                          </a:solidFill>
                        </a:rPr>
                        <a:t>2</a:t>
                      </a:r>
                    </a:p>
                  </a:txBody>
                  <a:tcPr anchor="ctr"/>
                </a:tc>
                <a:tc>
                  <a:txBody>
                    <a:bodyPr/>
                    <a:lstStyle/>
                    <a:p>
                      <a:pPr algn="ctr"/>
                      <a:r>
                        <a:rPr lang="fr-FR" sz="1400" b="1" dirty="0">
                          <a:solidFill>
                            <a:srgbClr val="0070C0"/>
                          </a:solidFill>
                        </a:rPr>
                        <a:t>3</a:t>
                      </a:r>
                    </a:p>
                  </a:txBody>
                  <a:tcPr anchor="ctr"/>
                </a:tc>
                <a:tc>
                  <a:txBody>
                    <a:bodyPr/>
                    <a:lstStyle/>
                    <a:p>
                      <a:pPr algn="ctr"/>
                      <a:r>
                        <a:rPr lang="fr-FR" sz="1400" b="1" dirty="0">
                          <a:solidFill>
                            <a:srgbClr val="0070C0"/>
                          </a:solidFill>
                        </a:rPr>
                        <a:t>4</a:t>
                      </a:r>
                    </a:p>
                  </a:txBody>
                  <a:tcPr anchor="ctr"/>
                </a:tc>
                <a:tc>
                  <a:txBody>
                    <a:bodyPr/>
                    <a:lstStyle/>
                    <a:p>
                      <a:pPr algn="ctr"/>
                      <a:r>
                        <a:rPr lang="fr-FR" sz="1400" b="1" dirty="0">
                          <a:solidFill>
                            <a:srgbClr val="0070C0"/>
                          </a:solidFill>
                        </a:rPr>
                        <a:t>5</a:t>
                      </a:r>
                    </a:p>
                  </a:txBody>
                  <a:tcPr anchor="ctr"/>
                </a:tc>
                <a:tc>
                  <a:txBody>
                    <a:bodyPr/>
                    <a:lstStyle/>
                    <a:p>
                      <a:pPr algn="ctr"/>
                      <a:r>
                        <a:rPr lang="fr-FR" sz="1400" b="1" dirty="0">
                          <a:solidFill>
                            <a:srgbClr val="0070C0"/>
                          </a:solidFill>
                        </a:rPr>
                        <a:t>6</a:t>
                      </a:r>
                    </a:p>
                  </a:txBody>
                  <a:tcPr anchor="ctr"/>
                </a:tc>
                <a:tc>
                  <a:txBody>
                    <a:bodyPr/>
                    <a:lstStyle/>
                    <a:p>
                      <a:pPr algn="ctr"/>
                      <a:r>
                        <a:rPr lang="fr-FR" sz="1400" b="1" dirty="0">
                          <a:solidFill>
                            <a:srgbClr val="0070C0"/>
                          </a:solidFill>
                        </a:rPr>
                        <a:t>7</a:t>
                      </a:r>
                    </a:p>
                  </a:txBody>
                  <a:tcPr anchor="ctr"/>
                </a:tc>
                <a:tc>
                  <a:txBody>
                    <a:bodyPr/>
                    <a:lstStyle/>
                    <a:p>
                      <a:pPr algn="ctr"/>
                      <a:r>
                        <a:rPr lang="fr-FR" sz="1400" b="1" dirty="0">
                          <a:solidFill>
                            <a:srgbClr val="0070C0"/>
                          </a:solidFill>
                        </a:rPr>
                        <a:t>8</a:t>
                      </a:r>
                    </a:p>
                  </a:txBody>
                  <a:tcPr anchor="ctr"/>
                </a:tc>
                <a:tc>
                  <a:txBody>
                    <a:bodyPr/>
                    <a:lstStyle/>
                    <a:p>
                      <a:pPr algn="ctr"/>
                      <a:r>
                        <a:rPr lang="fr-FR" sz="1400" b="1" dirty="0">
                          <a:solidFill>
                            <a:srgbClr val="0070C0"/>
                          </a:solidFill>
                        </a:rPr>
                        <a:t>9</a:t>
                      </a:r>
                    </a:p>
                  </a:txBody>
                  <a:tcPr anchor="ctr"/>
                </a:tc>
                <a:tc>
                  <a:txBody>
                    <a:bodyPr/>
                    <a:lstStyle/>
                    <a:p>
                      <a:pPr algn="ctr"/>
                      <a:r>
                        <a:rPr lang="fr-FR" sz="1400" b="1" dirty="0">
                          <a:solidFill>
                            <a:srgbClr val="0070C0"/>
                          </a:solidFill>
                        </a:rPr>
                        <a:t>10</a:t>
                      </a:r>
                    </a:p>
                  </a:txBody>
                  <a:tcPr anchor="ctr"/>
                </a:tc>
                <a:extLst>
                  <a:ext uri="{0D108BD9-81ED-4DB2-BD59-A6C34878D82A}">
                    <a16:rowId xmlns:a16="http://schemas.microsoft.com/office/drawing/2014/main" val="10002"/>
                  </a:ext>
                </a:extLst>
              </a:tr>
              <a:tr h="370840">
                <a:tc>
                  <a:txBody>
                    <a:bodyPr/>
                    <a:lstStyle/>
                    <a:p>
                      <a:pPr algn="ctr"/>
                      <a:r>
                        <a:rPr lang="fr-FR" sz="1400" b="1" dirty="0"/>
                        <a:t>Prix</a:t>
                      </a:r>
                    </a:p>
                  </a:txBody>
                  <a:tcPr anchor="ctr"/>
                </a:tc>
                <a:tc>
                  <a:txBody>
                    <a:bodyPr/>
                    <a:lstStyle/>
                    <a:p>
                      <a:pPr algn="ctr"/>
                      <a:r>
                        <a:rPr lang="fr-FR" sz="1400" b="1" dirty="0"/>
                        <a:t>109€</a:t>
                      </a:r>
                    </a:p>
                  </a:txBody>
                  <a:tcPr anchor="ctr"/>
                </a:tc>
                <a:tc>
                  <a:txBody>
                    <a:bodyPr/>
                    <a:lstStyle/>
                    <a:p>
                      <a:pPr algn="ctr"/>
                      <a:r>
                        <a:rPr lang="fr-FR" sz="1400" b="1" dirty="0"/>
                        <a:t>80 €</a:t>
                      </a:r>
                    </a:p>
                  </a:txBody>
                  <a:tcPr anchor="ctr"/>
                </a:tc>
                <a:tc>
                  <a:txBody>
                    <a:bodyPr/>
                    <a:lstStyle/>
                    <a:p>
                      <a:pPr algn="ctr"/>
                      <a:r>
                        <a:rPr lang="fr-FR" sz="1400" b="1" dirty="0"/>
                        <a:t>64 €</a:t>
                      </a:r>
                    </a:p>
                  </a:txBody>
                  <a:tcPr anchor="ctr"/>
                </a:tc>
                <a:tc>
                  <a:txBody>
                    <a:bodyPr/>
                    <a:lstStyle/>
                    <a:p>
                      <a:pPr algn="ctr"/>
                      <a:r>
                        <a:rPr lang="fr-FR" sz="1400" b="1" dirty="0"/>
                        <a:t>53 €</a:t>
                      </a:r>
                    </a:p>
                  </a:txBody>
                  <a:tcPr anchor="ctr"/>
                </a:tc>
                <a:tc>
                  <a:txBody>
                    <a:bodyPr/>
                    <a:lstStyle/>
                    <a:p>
                      <a:pPr algn="ctr"/>
                      <a:r>
                        <a:rPr lang="fr-FR" sz="1400" b="1" dirty="0"/>
                        <a:t>43 €</a:t>
                      </a:r>
                    </a:p>
                  </a:txBody>
                  <a:tcPr anchor="ctr"/>
                </a:tc>
                <a:tc>
                  <a:txBody>
                    <a:bodyPr/>
                    <a:lstStyle/>
                    <a:p>
                      <a:pPr algn="ctr"/>
                      <a:r>
                        <a:rPr lang="fr-FR" sz="1400" b="1" dirty="0"/>
                        <a:t>37 €</a:t>
                      </a:r>
                    </a:p>
                  </a:txBody>
                  <a:tcPr anchor="ctr"/>
                </a:tc>
                <a:tc>
                  <a:txBody>
                    <a:bodyPr/>
                    <a:lstStyle/>
                    <a:p>
                      <a:pPr algn="ctr"/>
                      <a:r>
                        <a:rPr lang="fr-FR" sz="1400" b="1" dirty="0"/>
                        <a:t>29 €</a:t>
                      </a:r>
                    </a:p>
                  </a:txBody>
                  <a:tcPr anchor="ctr"/>
                </a:tc>
                <a:tc>
                  <a:txBody>
                    <a:bodyPr/>
                    <a:lstStyle/>
                    <a:p>
                      <a:pPr algn="ctr"/>
                      <a:r>
                        <a:rPr lang="fr-FR" sz="1400" b="1" dirty="0"/>
                        <a:t>24 €</a:t>
                      </a:r>
                    </a:p>
                  </a:txBody>
                  <a:tcPr anchor="ctr"/>
                </a:tc>
                <a:tc>
                  <a:txBody>
                    <a:bodyPr/>
                    <a:lstStyle/>
                    <a:p>
                      <a:pPr algn="ctr"/>
                      <a:r>
                        <a:rPr lang="fr-FR" sz="1400" b="1" dirty="0"/>
                        <a:t>16 €</a:t>
                      </a:r>
                    </a:p>
                  </a:txBody>
                  <a:tcPr anchor="ctr"/>
                </a:tc>
                <a:tc>
                  <a:txBody>
                    <a:bodyPr/>
                    <a:lstStyle/>
                    <a:p>
                      <a:pPr algn="ctr"/>
                      <a:r>
                        <a:rPr lang="fr-FR" sz="1400" b="1" dirty="0"/>
                        <a:t>11 €</a:t>
                      </a:r>
                    </a:p>
                  </a:txBody>
                  <a:tcPr anchor="ctr"/>
                </a:tc>
                <a:extLst>
                  <a:ext uri="{0D108BD9-81ED-4DB2-BD59-A6C34878D82A}">
                    <a16:rowId xmlns:a16="http://schemas.microsoft.com/office/drawing/2014/main" val="10003"/>
                  </a:ext>
                </a:extLst>
              </a:tr>
              <a:tr h="266432">
                <a:tc gridSpan="11">
                  <a:txBody>
                    <a:bodyPr/>
                    <a:lstStyle/>
                    <a:p>
                      <a:pPr marL="0" algn="ctr" defTabSz="514350" rtl="0" eaLnBrk="1" latinLnBrk="0" hangingPunct="1"/>
                      <a:endParaRPr lang="fr-FR" sz="900" b="1" kern="1200" dirty="0">
                        <a:solidFill>
                          <a:srgbClr val="0070C0"/>
                        </a:solidFill>
                        <a:latin typeface="+mn-lt"/>
                        <a:ea typeface="+mn-ea"/>
                        <a:cs typeface="+mn-cs"/>
                      </a:endParaRPr>
                    </a:p>
                  </a:txBody>
                  <a:tcPr anchor="ctr"/>
                </a:tc>
                <a:tc hMerge="1">
                  <a:txBody>
                    <a:bodyPr/>
                    <a:lstStyle/>
                    <a:p>
                      <a:pPr marL="0" algn="ctr" defTabSz="514350" rtl="0" eaLnBrk="1" latinLnBrk="0" hangingPunct="1"/>
                      <a:endParaRPr lang="fr-FR" sz="1400" b="1" kern="1200" dirty="0">
                        <a:solidFill>
                          <a:srgbClr val="0070C0"/>
                        </a:solidFill>
                        <a:latin typeface="+mn-lt"/>
                        <a:ea typeface="+mn-ea"/>
                        <a:cs typeface="+mn-cs"/>
                      </a:endParaRPr>
                    </a:p>
                  </a:txBody>
                  <a:tcPr anchor="ctr"/>
                </a:tc>
                <a:tc hMerge="1">
                  <a:txBody>
                    <a:bodyPr/>
                    <a:lstStyle/>
                    <a:p>
                      <a:pPr marL="0" algn="ctr" defTabSz="514350" rtl="0" eaLnBrk="1" latinLnBrk="0" hangingPunct="1"/>
                      <a:endParaRPr lang="fr-FR" sz="1400" b="1" kern="1200" dirty="0">
                        <a:solidFill>
                          <a:srgbClr val="0070C0"/>
                        </a:solidFill>
                        <a:latin typeface="+mn-lt"/>
                        <a:ea typeface="+mn-ea"/>
                        <a:cs typeface="+mn-cs"/>
                      </a:endParaRPr>
                    </a:p>
                  </a:txBody>
                  <a:tcPr anchor="ctr"/>
                </a:tc>
                <a:tc hMerge="1">
                  <a:txBody>
                    <a:bodyPr/>
                    <a:lstStyle/>
                    <a:p>
                      <a:pPr marL="0" algn="ctr" defTabSz="514350" rtl="0" eaLnBrk="1" latinLnBrk="0" hangingPunct="1"/>
                      <a:endParaRPr lang="fr-FR" sz="1400" b="1" kern="1200" dirty="0">
                        <a:solidFill>
                          <a:srgbClr val="0070C0"/>
                        </a:solidFill>
                        <a:latin typeface="+mn-lt"/>
                        <a:ea typeface="+mn-ea"/>
                        <a:cs typeface="+mn-cs"/>
                      </a:endParaRPr>
                    </a:p>
                  </a:txBody>
                  <a:tcPr anchor="ctr"/>
                </a:tc>
                <a:tc hMerge="1">
                  <a:txBody>
                    <a:bodyPr/>
                    <a:lstStyle/>
                    <a:p>
                      <a:pPr marL="0" algn="ctr" defTabSz="514350" rtl="0" eaLnBrk="1" latinLnBrk="0" hangingPunct="1"/>
                      <a:endParaRPr lang="fr-FR" sz="1400" b="1" kern="1200" dirty="0">
                        <a:solidFill>
                          <a:srgbClr val="0070C0"/>
                        </a:solidFill>
                        <a:latin typeface="+mn-lt"/>
                        <a:ea typeface="+mn-ea"/>
                        <a:cs typeface="+mn-cs"/>
                      </a:endParaRPr>
                    </a:p>
                  </a:txBody>
                  <a:tcPr anchor="ctr"/>
                </a:tc>
                <a:tc hMerge="1">
                  <a:txBody>
                    <a:bodyPr/>
                    <a:lstStyle/>
                    <a:p>
                      <a:pPr marL="0" algn="ctr" defTabSz="514350" rtl="0" eaLnBrk="1" latinLnBrk="0" hangingPunct="1"/>
                      <a:endParaRPr lang="fr-FR" sz="1400" b="1" kern="1200" dirty="0">
                        <a:solidFill>
                          <a:srgbClr val="0070C0"/>
                        </a:solidFill>
                        <a:latin typeface="+mn-lt"/>
                        <a:ea typeface="+mn-ea"/>
                        <a:cs typeface="+mn-cs"/>
                      </a:endParaRPr>
                    </a:p>
                  </a:txBody>
                  <a:tcPr anchor="ctr"/>
                </a:tc>
                <a:tc hMerge="1">
                  <a:txBody>
                    <a:bodyPr/>
                    <a:lstStyle/>
                    <a:p>
                      <a:pPr marL="0" algn="ctr" defTabSz="514350" rtl="0" eaLnBrk="1" latinLnBrk="0" hangingPunct="1"/>
                      <a:endParaRPr lang="fr-FR" sz="1400" b="1" kern="1200" dirty="0">
                        <a:solidFill>
                          <a:srgbClr val="0070C0"/>
                        </a:solidFill>
                        <a:latin typeface="+mn-lt"/>
                        <a:ea typeface="+mn-ea"/>
                        <a:cs typeface="+mn-cs"/>
                      </a:endParaRPr>
                    </a:p>
                  </a:txBody>
                  <a:tcPr anchor="ctr"/>
                </a:tc>
                <a:tc hMerge="1">
                  <a:txBody>
                    <a:bodyPr/>
                    <a:lstStyle/>
                    <a:p>
                      <a:pPr marL="0" algn="ctr" defTabSz="514350" rtl="0" eaLnBrk="1" latinLnBrk="0" hangingPunct="1"/>
                      <a:endParaRPr lang="fr-FR" sz="1400" b="1" kern="1200" dirty="0">
                        <a:solidFill>
                          <a:srgbClr val="0070C0"/>
                        </a:solidFill>
                        <a:latin typeface="+mn-lt"/>
                        <a:ea typeface="+mn-ea"/>
                        <a:cs typeface="+mn-cs"/>
                      </a:endParaRPr>
                    </a:p>
                  </a:txBody>
                  <a:tcPr anchor="ctr"/>
                </a:tc>
                <a:tc hMerge="1">
                  <a:txBody>
                    <a:bodyPr/>
                    <a:lstStyle/>
                    <a:p>
                      <a:pPr marL="0" algn="ctr" defTabSz="514350" rtl="0" eaLnBrk="1" latinLnBrk="0" hangingPunct="1"/>
                      <a:endParaRPr lang="fr-FR" sz="1400" b="1" kern="1200" dirty="0">
                        <a:solidFill>
                          <a:srgbClr val="0070C0"/>
                        </a:solidFill>
                        <a:latin typeface="+mn-lt"/>
                        <a:ea typeface="+mn-ea"/>
                        <a:cs typeface="+mn-cs"/>
                      </a:endParaRPr>
                    </a:p>
                  </a:txBody>
                  <a:tcPr anchor="ctr"/>
                </a:tc>
                <a:tc hMerge="1">
                  <a:txBody>
                    <a:bodyPr/>
                    <a:lstStyle/>
                    <a:p>
                      <a:pPr marL="0" algn="ctr" defTabSz="514350" rtl="0" eaLnBrk="1" latinLnBrk="0" hangingPunct="1"/>
                      <a:endParaRPr lang="fr-FR" sz="1400" b="1" kern="1200" dirty="0">
                        <a:solidFill>
                          <a:srgbClr val="0070C0"/>
                        </a:solidFill>
                        <a:latin typeface="+mn-lt"/>
                        <a:ea typeface="+mn-ea"/>
                        <a:cs typeface="+mn-cs"/>
                      </a:endParaRPr>
                    </a:p>
                  </a:txBody>
                  <a:tcPr anchor="ctr"/>
                </a:tc>
                <a:tc hMerge="1">
                  <a:txBody>
                    <a:bodyPr/>
                    <a:lstStyle/>
                    <a:p>
                      <a:pPr marL="0" algn="ctr" defTabSz="514350" rtl="0" eaLnBrk="1" latinLnBrk="0" hangingPunct="1"/>
                      <a:endParaRPr lang="fr-FR" sz="1400" b="1" kern="1200" dirty="0">
                        <a:solidFill>
                          <a:srgbClr val="0070C0"/>
                        </a:solidFill>
                        <a:latin typeface="+mn-lt"/>
                        <a:ea typeface="+mn-ea"/>
                        <a:cs typeface="+mn-cs"/>
                      </a:endParaRPr>
                    </a:p>
                  </a:txBody>
                  <a:tcPr anchor="ctr"/>
                </a:tc>
                <a:extLst>
                  <a:ext uri="{0D108BD9-81ED-4DB2-BD59-A6C34878D82A}">
                    <a16:rowId xmlns:a16="http://schemas.microsoft.com/office/drawing/2014/main" val="10004"/>
                  </a:ext>
                </a:extLst>
              </a:tr>
              <a:tr h="370840">
                <a:tc>
                  <a:txBody>
                    <a:bodyPr/>
                    <a:lstStyle/>
                    <a:p>
                      <a:pPr marL="0" algn="ctr" defTabSz="514350" rtl="0" eaLnBrk="1" latinLnBrk="0" hangingPunct="1"/>
                      <a:r>
                        <a:rPr lang="fr-FR" sz="1400" b="1" kern="1200" dirty="0">
                          <a:solidFill>
                            <a:srgbClr val="0070C0"/>
                          </a:solidFill>
                          <a:latin typeface="+mn-lt"/>
                          <a:ea typeface="+mn-ea"/>
                          <a:cs typeface="+mn-cs"/>
                        </a:rPr>
                        <a:t>Places</a:t>
                      </a:r>
                    </a:p>
                  </a:txBody>
                  <a:tcPr anchor="ctr"/>
                </a:tc>
                <a:tc>
                  <a:txBody>
                    <a:bodyPr/>
                    <a:lstStyle/>
                    <a:p>
                      <a:pPr marL="0" algn="ctr" defTabSz="514350" rtl="0" eaLnBrk="1" latinLnBrk="0" hangingPunct="1"/>
                      <a:r>
                        <a:rPr lang="fr-FR" sz="1400" b="1" kern="1200" dirty="0">
                          <a:solidFill>
                            <a:srgbClr val="0070C0"/>
                          </a:solidFill>
                          <a:latin typeface="+mn-lt"/>
                          <a:ea typeface="+mn-ea"/>
                          <a:cs typeface="+mn-cs"/>
                        </a:rPr>
                        <a:t>11</a:t>
                      </a:r>
                    </a:p>
                  </a:txBody>
                  <a:tcPr anchor="ctr"/>
                </a:tc>
                <a:tc>
                  <a:txBody>
                    <a:bodyPr/>
                    <a:lstStyle/>
                    <a:p>
                      <a:pPr marL="0" algn="ctr" defTabSz="514350" rtl="0" eaLnBrk="1" latinLnBrk="0" hangingPunct="1"/>
                      <a:r>
                        <a:rPr lang="fr-FR" sz="1400" b="1" kern="1200" dirty="0">
                          <a:solidFill>
                            <a:srgbClr val="0070C0"/>
                          </a:solidFill>
                          <a:latin typeface="+mn-lt"/>
                          <a:ea typeface="+mn-ea"/>
                          <a:cs typeface="+mn-cs"/>
                        </a:rPr>
                        <a:t>12</a:t>
                      </a:r>
                    </a:p>
                  </a:txBody>
                  <a:tcPr anchor="ctr"/>
                </a:tc>
                <a:tc>
                  <a:txBody>
                    <a:bodyPr/>
                    <a:lstStyle/>
                    <a:p>
                      <a:pPr marL="0" algn="ctr" defTabSz="514350" rtl="0" eaLnBrk="1" latinLnBrk="0" hangingPunct="1"/>
                      <a:r>
                        <a:rPr lang="fr-FR" sz="1400" b="1" kern="1200" dirty="0">
                          <a:solidFill>
                            <a:srgbClr val="0070C0"/>
                          </a:solidFill>
                          <a:latin typeface="+mn-lt"/>
                          <a:ea typeface="+mn-ea"/>
                          <a:cs typeface="+mn-cs"/>
                        </a:rPr>
                        <a:t>13</a:t>
                      </a:r>
                    </a:p>
                  </a:txBody>
                  <a:tcPr anchor="ctr"/>
                </a:tc>
                <a:tc>
                  <a:txBody>
                    <a:bodyPr/>
                    <a:lstStyle/>
                    <a:p>
                      <a:pPr marL="0" algn="ctr" defTabSz="514350" rtl="0" eaLnBrk="1" latinLnBrk="0" hangingPunct="1"/>
                      <a:r>
                        <a:rPr lang="fr-FR" sz="1400" b="1" kern="1200" dirty="0">
                          <a:solidFill>
                            <a:srgbClr val="0070C0"/>
                          </a:solidFill>
                          <a:latin typeface="+mn-lt"/>
                          <a:ea typeface="+mn-ea"/>
                          <a:cs typeface="+mn-cs"/>
                        </a:rPr>
                        <a:t>14</a:t>
                      </a:r>
                    </a:p>
                  </a:txBody>
                  <a:tcPr anchor="ctr"/>
                </a:tc>
                <a:tc>
                  <a:txBody>
                    <a:bodyPr/>
                    <a:lstStyle/>
                    <a:p>
                      <a:pPr marL="0" algn="ctr" defTabSz="514350" rtl="0" eaLnBrk="1" latinLnBrk="0" hangingPunct="1"/>
                      <a:r>
                        <a:rPr lang="fr-FR" sz="1400" b="1" kern="1200" dirty="0">
                          <a:solidFill>
                            <a:srgbClr val="0070C0"/>
                          </a:solidFill>
                          <a:latin typeface="+mn-lt"/>
                          <a:ea typeface="+mn-ea"/>
                          <a:cs typeface="+mn-cs"/>
                        </a:rPr>
                        <a:t>15</a:t>
                      </a:r>
                    </a:p>
                  </a:txBody>
                  <a:tcPr anchor="ctr"/>
                </a:tc>
                <a:tc>
                  <a:txBody>
                    <a:bodyPr/>
                    <a:lstStyle/>
                    <a:p>
                      <a:pPr marL="0" algn="ctr" defTabSz="514350" rtl="0" eaLnBrk="1" latinLnBrk="0" hangingPunct="1"/>
                      <a:r>
                        <a:rPr lang="fr-FR" sz="1400" b="1" kern="1200" dirty="0">
                          <a:solidFill>
                            <a:srgbClr val="0070C0"/>
                          </a:solidFill>
                          <a:latin typeface="+mn-lt"/>
                          <a:ea typeface="+mn-ea"/>
                          <a:cs typeface="+mn-cs"/>
                        </a:rPr>
                        <a:t>16</a:t>
                      </a:r>
                    </a:p>
                  </a:txBody>
                  <a:tcPr anchor="ctr"/>
                </a:tc>
                <a:tc>
                  <a:txBody>
                    <a:bodyPr/>
                    <a:lstStyle/>
                    <a:p>
                      <a:pPr marL="0" algn="ctr" defTabSz="514350" rtl="0" eaLnBrk="1" latinLnBrk="0" hangingPunct="1"/>
                      <a:r>
                        <a:rPr lang="fr-FR" sz="1400" b="1" kern="1200" dirty="0">
                          <a:solidFill>
                            <a:srgbClr val="0070C0"/>
                          </a:solidFill>
                          <a:latin typeface="+mn-lt"/>
                          <a:ea typeface="+mn-ea"/>
                          <a:cs typeface="+mn-cs"/>
                        </a:rPr>
                        <a:t>17</a:t>
                      </a:r>
                    </a:p>
                  </a:txBody>
                  <a:tcPr anchor="ctr"/>
                </a:tc>
                <a:tc>
                  <a:txBody>
                    <a:bodyPr/>
                    <a:lstStyle/>
                    <a:p>
                      <a:pPr marL="0" algn="ctr" defTabSz="514350" rtl="0" eaLnBrk="1" latinLnBrk="0" hangingPunct="1"/>
                      <a:r>
                        <a:rPr lang="fr-FR" sz="1400" b="1" kern="1200" dirty="0">
                          <a:solidFill>
                            <a:srgbClr val="0070C0"/>
                          </a:solidFill>
                          <a:latin typeface="+mn-lt"/>
                          <a:ea typeface="+mn-ea"/>
                          <a:cs typeface="+mn-cs"/>
                        </a:rPr>
                        <a:t>18</a:t>
                      </a:r>
                    </a:p>
                  </a:txBody>
                  <a:tcPr anchor="ctr"/>
                </a:tc>
                <a:tc>
                  <a:txBody>
                    <a:bodyPr/>
                    <a:lstStyle/>
                    <a:p>
                      <a:pPr marL="0" algn="ctr" defTabSz="514350" rtl="0" eaLnBrk="1" latinLnBrk="0" hangingPunct="1"/>
                      <a:r>
                        <a:rPr lang="fr-FR" sz="1400" b="1" kern="1200" dirty="0">
                          <a:solidFill>
                            <a:srgbClr val="0070C0"/>
                          </a:solidFill>
                          <a:latin typeface="+mn-lt"/>
                          <a:ea typeface="+mn-ea"/>
                          <a:cs typeface="+mn-cs"/>
                        </a:rPr>
                        <a:t>19</a:t>
                      </a:r>
                    </a:p>
                  </a:txBody>
                  <a:tcPr anchor="ctr"/>
                </a:tc>
                <a:tc>
                  <a:txBody>
                    <a:bodyPr/>
                    <a:lstStyle/>
                    <a:p>
                      <a:pPr marL="0" algn="ctr" defTabSz="514350" rtl="0" eaLnBrk="1" latinLnBrk="0" hangingPunct="1"/>
                      <a:r>
                        <a:rPr lang="fr-FR" sz="1400" b="1" kern="1200" dirty="0">
                          <a:solidFill>
                            <a:srgbClr val="0070C0"/>
                          </a:solidFill>
                          <a:latin typeface="+mn-lt"/>
                          <a:ea typeface="+mn-ea"/>
                          <a:cs typeface="+mn-cs"/>
                        </a:rPr>
                        <a:t>20</a:t>
                      </a:r>
                    </a:p>
                  </a:txBody>
                  <a:tcPr anchor="ctr"/>
                </a:tc>
                <a:extLst>
                  <a:ext uri="{0D108BD9-81ED-4DB2-BD59-A6C34878D82A}">
                    <a16:rowId xmlns:a16="http://schemas.microsoft.com/office/drawing/2014/main" val="10005"/>
                  </a:ext>
                </a:extLst>
              </a:tr>
              <a:tr h="370840">
                <a:tc>
                  <a:txBody>
                    <a:bodyPr/>
                    <a:lstStyle/>
                    <a:p>
                      <a:pPr marL="0" algn="ctr" defTabSz="514350" rtl="0" eaLnBrk="1" latinLnBrk="0" hangingPunct="1"/>
                      <a:r>
                        <a:rPr lang="fr-FR" sz="1400" b="1" kern="1200" dirty="0">
                          <a:solidFill>
                            <a:schemeClr val="tx1"/>
                          </a:solidFill>
                          <a:latin typeface="+mn-lt"/>
                          <a:ea typeface="+mn-ea"/>
                          <a:cs typeface="+mn-cs"/>
                        </a:rPr>
                        <a:t>Prix</a:t>
                      </a:r>
                    </a:p>
                  </a:txBody>
                  <a:tcPr anchor="ctr"/>
                </a:tc>
                <a:tc>
                  <a:txBody>
                    <a:bodyPr/>
                    <a:lstStyle/>
                    <a:p>
                      <a:pPr marL="0" algn="ctr" defTabSz="514350" rtl="0" eaLnBrk="1" latinLnBrk="0" hangingPunct="1"/>
                      <a:r>
                        <a:rPr lang="fr-FR" sz="1400" b="1" kern="1200" dirty="0">
                          <a:solidFill>
                            <a:schemeClr val="tx1"/>
                          </a:solidFill>
                          <a:latin typeface="+mn-lt"/>
                          <a:ea typeface="+mn-ea"/>
                          <a:cs typeface="+mn-cs"/>
                        </a:rPr>
                        <a:t>9 €</a:t>
                      </a:r>
                    </a:p>
                  </a:txBody>
                  <a:tcPr anchor="ctr"/>
                </a:tc>
                <a:tc>
                  <a:txBody>
                    <a:bodyPr/>
                    <a:lstStyle/>
                    <a:p>
                      <a:pPr marL="0" algn="ctr" defTabSz="514350" rtl="0" eaLnBrk="1" latinLnBrk="0" hangingPunct="1"/>
                      <a:r>
                        <a:rPr lang="fr-FR" sz="1400" b="1" kern="1200" dirty="0">
                          <a:solidFill>
                            <a:schemeClr val="tx1"/>
                          </a:solidFill>
                          <a:latin typeface="+mn-lt"/>
                          <a:ea typeface="+mn-ea"/>
                          <a:cs typeface="+mn-cs"/>
                        </a:rPr>
                        <a:t>8 €</a:t>
                      </a:r>
                    </a:p>
                  </a:txBody>
                  <a:tcPr anchor="ctr"/>
                </a:tc>
                <a:tc>
                  <a:txBody>
                    <a:bodyPr/>
                    <a:lstStyle/>
                    <a:p>
                      <a:pPr marL="0" algn="ctr" defTabSz="514350" rtl="0" eaLnBrk="1" latinLnBrk="0" hangingPunct="1"/>
                      <a:r>
                        <a:rPr lang="fr-FR" sz="1400" b="1" kern="1200" dirty="0">
                          <a:solidFill>
                            <a:schemeClr val="tx1"/>
                          </a:solidFill>
                          <a:latin typeface="+mn-lt"/>
                          <a:ea typeface="+mn-ea"/>
                          <a:cs typeface="+mn-cs"/>
                        </a:rPr>
                        <a:t>8 €</a:t>
                      </a:r>
                    </a:p>
                  </a:txBody>
                  <a:tcPr anchor="ctr"/>
                </a:tc>
                <a:tc>
                  <a:txBody>
                    <a:bodyPr/>
                    <a:lstStyle/>
                    <a:p>
                      <a:pPr marL="0" algn="ctr" defTabSz="514350" rtl="0" eaLnBrk="1" latinLnBrk="0" hangingPunct="1"/>
                      <a:r>
                        <a:rPr lang="fr-FR" sz="1400" b="1" kern="1200" dirty="0">
                          <a:solidFill>
                            <a:schemeClr val="tx1"/>
                          </a:solidFill>
                          <a:latin typeface="+mn-lt"/>
                          <a:ea typeface="+mn-ea"/>
                          <a:cs typeface="+mn-cs"/>
                        </a:rPr>
                        <a:t>8 €</a:t>
                      </a:r>
                    </a:p>
                  </a:txBody>
                  <a:tcPr anchor="ctr"/>
                </a:tc>
                <a:tc>
                  <a:txBody>
                    <a:bodyPr/>
                    <a:lstStyle/>
                    <a:p>
                      <a:pPr marL="0" algn="ctr" defTabSz="514350" rtl="0" eaLnBrk="1" latinLnBrk="0" hangingPunct="1"/>
                      <a:r>
                        <a:rPr lang="fr-FR" sz="1400" b="1" kern="1200" dirty="0">
                          <a:solidFill>
                            <a:schemeClr val="tx1"/>
                          </a:solidFill>
                          <a:latin typeface="+mn-lt"/>
                          <a:ea typeface="+mn-ea"/>
                          <a:cs typeface="+mn-cs"/>
                        </a:rPr>
                        <a:t>7 €</a:t>
                      </a:r>
                    </a:p>
                  </a:txBody>
                  <a:tcPr anchor="ctr"/>
                </a:tc>
                <a:tc>
                  <a:txBody>
                    <a:bodyPr/>
                    <a:lstStyle/>
                    <a:p>
                      <a:pPr marL="0" algn="ctr" defTabSz="514350" rtl="0" eaLnBrk="1" latinLnBrk="0" hangingPunct="1"/>
                      <a:r>
                        <a:rPr lang="fr-FR" sz="1400" b="1" kern="1200" dirty="0">
                          <a:solidFill>
                            <a:schemeClr val="tx1"/>
                          </a:solidFill>
                          <a:latin typeface="+mn-lt"/>
                          <a:ea typeface="+mn-ea"/>
                          <a:cs typeface="+mn-cs"/>
                        </a:rPr>
                        <a:t>6 €</a:t>
                      </a:r>
                    </a:p>
                  </a:txBody>
                  <a:tcPr anchor="ctr"/>
                </a:tc>
                <a:tc>
                  <a:txBody>
                    <a:bodyPr/>
                    <a:lstStyle/>
                    <a:p>
                      <a:pPr marL="0" algn="ctr" defTabSz="514350" rtl="0" eaLnBrk="1" latinLnBrk="0" hangingPunct="1"/>
                      <a:r>
                        <a:rPr lang="fr-FR" sz="1400" b="1" kern="1200" dirty="0">
                          <a:solidFill>
                            <a:schemeClr val="tx1"/>
                          </a:solidFill>
                          <a:latin typeface="+mn-lt"/>
                          <a:ea typeface="+mn-ea"/>
                          <a:cs typeface="+mn-cs"/>
                        </a:rPr>
                        <a:t>6 €</a:t>
                      </a:r>
                    </a:p>
                  </a:txBody>
                  <a:tcPr anchor="ctr"/>
                </a:tc>
                <a:tc>
                  <a:txBody>
                    <a:bodyPr/>
                    <a:lstStyle/>
                    <a:p>
                      <a:pPr marL="0" algn="ctr" defTabSz="514350" rtl="0" eaLnBrk="1" latinLnBrk="0" hangingPunct="1"/>
                      <a:r>
                        <a:rPr lang="fr-FR" sz="1400" b="1" kern="1200" dirty="0">
                          <a:solidFill>
                            <a:schemeClr val="tx1"/>
                          </a:solidFill>
                          <a:latin typeface="+mn-lt"/>
                          <a:ea typeface="+mn-ea"/>
                          <a:cs typeface="+mn-cs"/>
                        </a:rPr>
                        <a:t>6 €</a:t>
                      </a:r>
                    </a:p>
                  </a:txBody>
                  <a:tcPr anchor="ctr"/>
                </a:tc>
                <a:tc>
                  <a:txBody>
                    <a:bodyPr/>
                    <a:lstStyle/>
                    <a:p>
                      <a:pPr marL="0" algn="ctr" defTabSz="514350" rtl="0" eaLnBrk="1" latinLnBrk="0" hangingPunct="1"/>
                      <a:r>
                        <a:rPr lang="fr-FR" sz="1400" b="1" kern="1200" dirty="0">
                          <a:solidFill>
                            <a:schemeClr val="tx1"/>
                          </a:solidFill>
                          <a:latin typeface="+mn-lt"/>
                          <a:ea typeface="+mn-ea"/>
                          <a:cs typeface="+mn-cs"/>
                        </a:rPr>
                        <a:t>5 €</a:t>
                      </a:r>
                    </a:p>
                  </a:txBody>
                  <a:tcPr anchor="ctr"/>
                </a:tc>
                <a:tc>
                  <a:txBody>
                    <a:bodyPr/>
                    <a:lstStyle/>
                    <a:p>
                      <a:pPr marL="0" algn="ctr" defTabSz="514350" rtl="0" eaLnBrk="1" latinLnBrk="0" hangingPunct="1"/>
                      <a:r>
                        <a:rPr lang="fr-FR" sz="1400" b="1" kern="1200" dirty="0">
                          <a:solidFill>
                            <a:schemeClr val="tx1"/>
                          </a:solidFill>
                          <a:latin typeface="+mn-lt"/>
                          <a:ea typeface="+mn-ea"/>
                          <a:cs typeface="+mn-cs"/>
                        </a:rPr>
                        <a:t>5 €</a:t>
                      </a:r>
                    </a:p>
                  </a:txBody>
                  <a:tcPr anchor="ctr"/>
                </a:tc>
                <a:extLst>
                  <a:ext uri="{0D108BD9-81ED-4DB2-BD59-A6C34878D82A}">
                    <a16:rowId xmlns:a16="http://schemas.microsoft.com/office/drawing/2014/main" val="10006"/>
                  </a:ext>
                </a:extLst>
              </a:tr>
            </a:tbl>
          </a:graphicData>
        </a:graphic>
      </p:graphicFrame>
      <p:graphicFrame>
        <p:nvGraphicFramePr>
          <p:cNvPr id="9" name="Tableau 8"/>
          <p:cNvGraphicFramePr>
            <a:graphicFrameLocks noGrp="1"/>
          </p:cNvGraphicFramePr>
          <p:nvPr/>
        </p:nvGraphicFramePr>
        <p:xfrm>
          <a:off x="980728" y="6915864"/>
          <a:ext cx="4680520" cy="1112520"/>
        </p:xfrm>
        <a:graphic>
          <a:graphicData uri="http://schemas.openxmlformats.org/drawingml/2006/table">
            <a:tbl>
              <a:tblPr firstRow="1" bandRow="1">
                <a:tableStyleId>{5940675A-B579-460E-94D1-54222C63F5DA}</a:tableStyleId>
              </a:tblPr>
              <a:tblGrid>
                <a:gridCol w="655521">
                  <a:extLst>
                    <a:ext uri="{9D8B030D-6E8A-4147-A177-3AD203B41FA5}">
                      <a16:colId xmlns:a16="http://schemas.microsoft.com/office/drawing/2014/main" val="20000"/>
                    </a:ext>
                  </a:extLst>
                </a:gridCol>
                <a:gridCol w="1288695">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tblGrid>
              <a:tr h="370840">
                <a:tc gridSpan="4">
                  <a:txBody>
                    <a:bodyPr/>
                    <a:lstStyle/>
                    <a:p>
                      <a:pPr algn="ctr"/>
                      <a:r>
                        <a:rPr lang="fr-FR" sz="1400" b="1" dirty="0">
                          <a:effectLst>
                            <a:outerShdw blurRad="38100" dist="38100" dir="2700000" algn="tl">
                              <a:srgbClr val="000000">
                                <a:alpha val="43137"/>
                              </a:srgbClr>
                            </a:outerShdw>
                          </a:effectLst>
                          <a:latin typeface="Times New Roman" pitchFamily="18" charset="0"/>
                          <a:cs typeface="Times New Roman" pitchFamily="18" charset="0"/>
                        </a:rPr>
                        <a:t>CLASSEMENTS  </a:t>
                      </a:r>
                      <a:r>
                        <a:rPr lang="fr-FR" sz="1400" b="1" baseline="0" dirty="0">
                          <a:effectLst>
                            <a:outerShdw blurRad="38100" dist="38100" dir="2700000" algn="tl">
                              <a:srgbClr val="000000">
                                <a:alpha val="43137"/>
                              </a:srgbClr>
                            </a:outerShdw>
                          </a:effectLst>
                          <a:latin typeface="Times New Roman" pitchFamily="18" charset="0"/>
                          <a:cs typeface="Times New Roman" pitchFamily="18" charset="0"/>
                        </a:rPr>
                        <a:t>MEILLEUR ANIMATEUR</a:t>
                      </a:r>
                      <a:endParaRPr lang="fr-FR" sz="1400" b="1" dirty="0">
                        <a:effectLst>
                          <a:outerShdw blurRad="38100" dist="38100" dir="2700000" algn="tl">
                            <a:srgbClr val="000000">
                              <a:alpha val="43137"/>
                            </a:srgbClr>
                          </a:outerShdw>
                        </a:effectLst>
                        <a:latin typeface="Times New Roman" pitchFamily="18" charset="0"/>
                        <a:cs typeface="Times New Roman" pitchFamily="18" charset="0"/>
                      </a:endParaRPr>
                    </a:p>
                  </a:txBody>
                  <a:tcPr anchor="ctr">
                    <a:solidFill>
                      <a:schemeClr val="accent5">
                        <a:lumMod val="20000"/>
                        <a:lumOff val="80000"/>
                      </a:schemeClr>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10000"/>
                  </a:ext>
                </a:extLst>
              </a:tr>
              <a:tr h="370840">
                <a:tc>
                  <a:txBody>
                    <a:bodyPr/>
                    <a:lstStyle/>
                    <a:p>
                      <a:pPr algn="ctr"/>
                      <a:r>
                        <a:rPr lang="fr-FR" sz="1400" b="1" dirty="0">
                          <a:solidFill>
                            <a:srgbClr val="0070C0"/>
                          </a:solidFill>
                        </a:rPr>
                        <a:t>Places</a:t>
                      </a:r>
                    </a:p>
                  </a:txBody>
                  <a:tcPr anchor="ctr"/>
                </a:tc>
                <a:tc>
                  <a:txBody>
                    <a:bodyPr/>
                    <a:lstStyle/>
                    <a:p>
                      <a:pPr algn="ctr"/>
                      <a:r>
                        <a:rPr lang="fr-FR" sz="1400" b="1" dirty="0">
                          <a:solidFill>
                            <a:srgbClr val="0070C0"/>
                          </a:solidFill>
                        </a:rPr>
                        <a:t>1</a:t>
                      </a:r>
                    </a:p>
                  </a:txBody>
                  <a:tcPr anchor="ctr"/>
                </a:tc>
                <a:tc>
                  <a:txBody>
                    <a:bodyPr/>
                    <a:lstStyle/>
                    <a:p>
                      <a:pPr algn="ctr"/>
                      <a:r>
                        <a:rPr lang="fr-FR" sz="1400" b="1" dirty="0">
                          <a:solidFill>
                            <a:srgbClr val="0070C0"/>
                          </a:solidFill>
                        </a:rPr>
                        <a:t>2</a:t>
                      </a:r>
                    </a:p>
                  </a:txBody>
                  <a:tcPr anchor="ctr"/>
                </a:tc>
                <a:tc>
                  <a:txBody>
                    <a:bodyPr/>
                    <a:lstStyle/>
                    <a:p>
                      <a:pPr algn="ctr"/>
                      <a:r>
                        <a:rPr lang="fr-FR" sz="1400" b="1" dirty="0">
                          <a:solidFill>
                            <a:srgbClr val="0070C0"/>
                          </a:solidFill>
                        </a:rPr>
                        <a:t>3</a:t>
                      </a:r>
                    </a:p>
                  </a:txBody>
                  <a:tcPr anchor="ctr"/>
                </a:tc>
                <a:extLst>
                  <a:ext uri="{0D108BD9-81ED-4DB2-BD59-A6C34878D82A}">
                    <a16:rowId xmlns:a16="http://schemas.microsoft.com/office/drawing/2014/main" val="10001"/>
                  </a:ext>
                </a:extLst>
              </a:tr>
              <a:tr h="370840">
                <a:tc>
                  <a:txBody>
                    <a:bodyPr/>
                    <a:lstStyle/>
                    <a:p>
                      <a:pPr algn="ctr"/>
                      <a:r>
                        <a:rPr lang="fr-FR" sz="1400" b="1" dirty="0"/>
                        <a:t>Prix</a:t>
                      </a:r>
                    </a:p>
                  </a:txBody>
                  <a:tcPr anchor="ctr"/>
                </a:tc>
                <a:tc>
                  <a:txBody>
                    <a:bodyPr/>
                    <a:lstStyle/>
                    <a:p>
                      <a:pPr algn="ctr"/>
                      <a:r>
                        <a:rPr lang="fr-FR" sz="1400" b="1" dirty="0"/>
                        <a:t>80€</a:t>
                      </a:r>
                    </a:p>
                  </a:txBody>
                  <a:tcPr anchor="ctr"/>
                </a:tc>
                <a:tc>
                  <a:txBody>
                    <a:bodyPr/>
                    <a:lstStyle/>
                    <a:p>
                      <a:pPr algn="ctr"/>
                      <a:r>
                        <a:rPr lang="fr-FR" sz="1400" b="1" dirty="0"/>
                        <a:t>60€</a:t>
                      </a:r>
                    </a:p>
                  </a:txBody>
                  <a:tcPr anchor="ctr"/>
                </a:tc>
                <a:tc>
                  <a:txBody>
                    <a:bodyPr/>
                    <a:lstStyle/>
                    <a:p>
                      <a:pPr algn="ctr"/>
                      <a:r>
                        <a:rPr lang="fr-FR" sz="1400" b="1" dirty="0"/>
                        <a:t>40€</a:t>
                      </a:r>
                    </a:p>
                  </a:txBody>
                  <a:tcPr anchor="ctr"/>
                </a:tc>
                <a:extLst>
                  <a:ext uri="{0D108BD9-81ED-4DB2-BD59-A6C34878D82A}">
                    <a16:rowId xmlns:a16="http://schemas.microsoft.com/office/drawing/2014/main" val="10002"/>
                  </a:ext>
                </a:extLst>
              </a:tr>
            </a:tbl>
          </a:graphicData>
        </a:graphic>
      </p:graphicFrame>
      <p:pic>
        <p:nvPicPr>
          <p:cNvPr id="7" name="Image 6">
            <a:extLst>
              <a:ext uri="{FF2B5EF4-FFF2-40B4-BE49-F238E27FC236}">
                <a16:creationId xmlns:a16="http://schemas.microsoft.com/office/drawing/2014/main" id="{C0C4674A-BC1A-4360-9BEE-F55DEA0577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24" y="41874"/>
            <a:ext cx="1738460" cy="35278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653168" y="126857"/>
            <a:ext cx="3966889" cy="369332"/>
          </a:xfrm>
          <a:prstGeom prst="rect">
            <a:avLst/>
          </a:prstGeom>
          <a:noFill/>
        </p:spPr>
        <p:txBody>
          <a:bodyPr wrap="square" rtlCol="0">
            <a:spAutoFit/>
          </a:bodyPr>
          <a:lstStyle/>
          <a:p>
            <a:pPr algn="ctr"/>
            <a:r>
              <a:rPr lang="fr-FR" b="1" dirty="0">
                <a:effectLst>
                  <a:outerShdw blurRad="38100" dist="38100" dir="2700000" algn="tl">
                    <a:srgbClr val="000000">
                      <a:alpha val="43137"/>
                    </a:srgbClr>
                  </a:outerShdw>
                </a:effectLst>
              </a:rPr>
              <a:t>LES PALMARES DEPUIS LA CREATION</a:t>
            </a:r>
          </a:p>
        </p:txBody>
      </p:sp>
      <p:sp>
        <p:nvSpPr>
          <p:cNvPr id="6" name="ZoneTexte 5"/>
          <p:cNvSpPr txBox="1"/>
          <p:nvPr/>
        </p:nvSpPr>
        <p:spPr>
          <a:xfrm>
            <a:off x="982124" y="722751"/>
            <a:ext cx="4095456" cy="8831457"/>
          </a:xfrm>
          <a:prstGeom prst="rect">
            <a:avLst/>
          </a:prstGeom>
          <a:noFill/>
        </p:spPr>
        <p:txBody>
          <a:bodyPr wrap="square" rtlCol="0">
            <a:spAutoFit/>
          </a:bodyPr>
          <a:lstStyle/>
          <a:p>
            <a:r>
              <a:rPr lang="fr-FR" sz="1000" b="1" dirty="0">
                <a:solidFill>
                  <a:srgbClr val="FF0000"/>
                </a:solidFill>
                <a:latin typeface="Arial" panose="020B0604020202020204" pitchFamily="34" charset="0"/>
                <a:cs typeface="Arial" panose="020B0604020202020204" pitchFamily="34" charset="0"/>
              </a:rPr>
              <a:t>2001</a:t>
            </a:r>
          </a:p>
          <a:p>
            <a:r>
              <a:rPr lang="fr-FR" sz="900" dirty="0">
                <a:latin typeface="Arial" panose="020B0604020202020204" pitchFamily="34" charset="0"/>
                <a:cs typeface="Arial" panose="020B0604020202020204" pitchFamily="34" charset="0"/>
              </a:rPr>
              <a:t>1</a:t>
            </a:r>
            <a:r>
              <a:rPr lang="fr-FR" sz="900" baseline="30000" dirty="0">
                <a:latin typeface="Arial" panose="020B0604020202020204" pitchFamily="34" charset="0"/>
                <a:cs typeface="Arial" panose="020B0604020202020204" pitchFamily="34" charset="0"/>
              </a:rPr>
              <a:t>er </a:t>
            </a:r>
            <a:r>
              <a:rPr lang="fr-FR" sz="900" dirty="0">
                <a:latin typeface="Arial" panose="020B0604020202020204" pitchFamily="34" charset="0"/>
                <a:cs typeface="Arial" panose="020B0604020202020204" pitchFamily="34" charset="0"/>
              </a:rPr>
              <a:t>  CADET Antoine   ACC Marigny</a:t>
            </a:r>
          </a:p>
          <a:p>
            <a:r>
              <a:rPr lang="fr-FR" sz="900" dirty="0">
                <a:latin typeface="Arial" panose="020B0604020202020204" pitchFamily="34" charset="0"/>
                <a:cs typeface="Arial" panose="020B0604020202020204" pitchFamily="34" charset="0"/>
              </a:rPr>
              <a:t>2</a:t>
            </a:r>
            <a:r>
              <a:rPr lang="fr-FR" sz="900" baseline="30000" dirty="0">
                <a:latin typeface="Arial" panose="020B0604020202020204" pitchFamily="34" charset="0"/>
                <a:cs typeface="Arial" panose="020B0604020202020204" pitchFamily="34" charset="0"/>
              </a:rPr>
              <a:t>ème</a:t>
            </a:r>
            <a:r>
              <a:rPr lang="fr-FR" sz="900" dirty="0">
                <a:latin typeface="Arial" panose="020B0604020202020204" pitchFamily="34" charset="0"/>
                <a:cs typeface="Arial" panose="020B0604020202020204" pitchFamily="34" charset="0"/>
              </a:rPr>
              <a:t> PELE Alexandre VC MORTAIN</a:t>
            </a:r>
          </a:p>
          <a:p>
            <a:r>
              <a:rPr lang="fr-FR" sz="900" dirty="0">
                <a:latin typeface="Arial" panose="020B0604020202020204" pitchFamily="34" charset="0"/>
                <a:cs typeface="Arial" panose="020B0604020202020204" pitchFamily="34" charset="0"/>
              </a:rPr>
              <a:t>3</a:t>
            </a:r>
            <a:r>
              <a:rPr lang="fr-FR" sz="900" baseline="30000" dirty="0">
                <a:latin typeface="Arial" panose="020B0604020202020204" pitchFamily="34" charset="0"/>
                <a:cs typeface="Arial" panose="020B0604020202020204" pitchFamily="34" charset="0"/>
              </a:rPr>
              <a:t>ème</a:t>
            </a:r>
            <a:r>
              <a:rPr lang="fr-FR" sz="900" dirty="0">
                <a:latin typeface="Arial" panose="020B0604020202020204" pitchFamily="34" charset="0"/>
                <a:cs typeface="Arial" panose="020B0604020202020204" pitchFamily="34" charset="0"/>
              </a:rPr>
              <a:t> GERARD Armand VC DINANNAIS</a:t>
            </a:r>
          </a:p>
          <a:p>
            <a:endParaRPr lang="fr-FR" sz="1000" dirty="0">
              <a:latin typeface="Arial" panose="020B0604020202020204" pitchFamily="34" charset="0"/>
              <a:cs typeface="Arial" panose="020B0604020202020204" pitchFamily="34" charset="0"/>
            </a:endParaRPr>
          </a:p>
          <a:p>
            <a:r>
              <a:rPr lang="fr-FR" sz="1000" dirty="0">
                <a:solidFill>
                  <a:srgbClr val="FF0000"/>
                </a:solidFill>
                <a:latin typeface="Arial" panose="020B0604020202020204" pitchFamily="34" charset="0"/>
                <a:cs typeface="Arial" panose="020B0604020202020204" pitchFamily="34" charset="0"/>
              </a:rPr>
              <a:t>2002</a:t>
            </a:r>
          </a:p>
          <a:p>
            <a:r>
              <a:rPr lang="fr-FR" sz="1000" dirty="0">
                <a:latin typeface="Arial" panose="020B0604020202020204" pitchFamily="34" charset="0"/>
                <a:cs typeface="Arial" panose="020B0604020202020204" pitchFamily="34" charset="0"/>
              </a:rPr>
              <a:t>1</a:t>
            </a:r>
            <a:r>
              <a:rPr lang="fr-FR" sz="1000" baseline="30000" dirty="0">
                <a:latin typeface="Arial" panose="020B0604020202020204" pitchFamily="34" charset="0"/>
                <a:cs typeface="Arial" panose="020B0604020202020204" pitchFamily="34" charset="0"/>
              </a:rPr>
              <a:t>er       GERARD  Arnaud  CC MONCONTOUR</a:t>
            </a:r>
            <a:endParaRPr lang="fr-FR" sz="1000" dirty="0">
              <a:latin typeface="Arial" panose="020B0604020202020204" pitchFamily="34" charset="0"/>
              <a:cs typeface="Arial" panose="020B0604020202020204" pitchFamily="34" charset="0"/>
            </a:endParaRPr>
          </a:p>
          <a:p>
            <a:r>
              <a:rPr lang="fr-FR" sz="1000" dirty="0">
                <a:latin typeface="Arial" panose="020B0604020202020204" pitchFamily="34" charset="0"/>
                <a:cs typeface="Arial" panose="020B0604020202020204" pitchFamily="34" charset="0"/>
              </a:rPr>
              <a:t>2</a:t>
            </a:r>
            <a:r>
              <a:rPr lang="fr-FR" sz="1000" baseline="30000" dirty="0">
                <a:latin typeface="Arial" panose="020B0604020202020204" pitchFamily="34" charset="0"/>
                <a:cs typeface="Arial" panose="020B0604020202020204" pitchFamily="34" charset="0"/>
              </a:rPr>
              <a:t>ème  GUERNION Gaëtan CC MONCONTOUR</a:t>
            </a:r>
            <a:endParaRPr lang="fr-FR" sz="1000" dirty="0">
              <a:latin typeface="Arial" panose="020B0604020202020204" pitchFamily="34" charset="0"/>
              <a:cs typeface="Arial" panose="020B0604020202020204" pitchFamily="34" charset="0"/>
            </a:endParaRPr>
          </a:p>
          <a:p>
            <a:r>
              <a:rPr lang="fr-FR" sz="1000" dirty="0">
                <a:latin typeface="Arial" panose="020B0604020202020204" pitchFamily="34" charset="0"/>
                <a:cs typeface="Arial" panose="020B0604020202020204" pitchFamily="34" charset="0"/>
              </a:rPr>
              <a:t>3</a:t>
            </a:r>
            <a:r>
              <a:rPr lang="fr-FR" sz="1000" baseline="30000" dirty="0">
                <a:latin typeface="Arial" panose="020B0604020202020204" pitchFamily="34" charset="0"/>
                <a:cs typeface="Arial" panose="020B0604020202020204" pitchFamily="34" charset="0"/>
              </a:rPr>
              <a:t>ème   CHEVAL Sylvain CC MONCONTOUR</a:t>
            </a:r>
          </a:p>
          <a:p>
            <a:endParaRPr lang="fr-FR" sz="1000" i="1" baseline="30000" dirty="0">
              <a:latin typeface="Arial" panose="020B0604020202020204" pitchFamily="34" charset="0"/>
              <a:cs typeface="Arial" panose="020B0604020202020204" pitchFamily="34" charset="0"/>
            </a:endParaRPr>
          </a:p>
          <a:p>
            <a:r>
              <a:rPr lang="fr-FR" sz="1000" dirty="0">
                <a:solidFill>
                  <a:srgbClr val="FF0000"/>
                </a:solidFill>
                <a:latin typeface="Arial" panose="020B0604020202020204" pitchFamily="34" charset="0"/>
                <a:cs typeface="Arial" panose="020B0604020202020204" pitchFamily="34" charset="0"/>
              </a:rPr>
              <a:t>2003</a:t>
            </a:r>
          </a:p>
          <a:p>
            <a:r>
              <a:rPr lang="fr-FR" sz="1000" dirty="0">
                <a:latin typeface="Arial" panose="020B0604020202020204" pitchFamily="34" charset="0"/>
                <a:cs typeface="Arial" panose="020B0604020202020204" pitchFamily="34" charset="0"/>
              </a:rPr>
              <a:t>1</a:t>
            </a:r>
            <a:r>
              <a:rPr lang="fr-FR" sz="1000" baseline="30000" dirty="0">
                <a:latin typeface="Arial" panose="020B0604020202020204" pitchFamily="34" charset="0"/>
                <a:cs typeface="Arial" panose="020B0604020202020204" pitchFamily="34" charset="0"/>
              </a:rPr>
              <a:t>er     GAUDIN Damien  BEAUPREAU VS</a:t>
            </a:r>
            <a:endParaRPr lang="fr-FR" sz="1000" dirty="0">
              <a:latin typeface="Arial" panose="020B0604020202020204" pitchFamily="34" charset="0"/>
              <a:cs typeface="Arial" panose="020B0604020202020204" pitchFamily="34" charset="0"/>
            </a:endParaRPr>
          </a:p>
          <a:p>
            <a:r>
              <a:rPr lang="fr-FR" sz="1000" dirty="0">
                <a:latin typeface="Arial" panose="020B0604020202020204" pitchFamily="34" charset="0"/>
                <a:cs typeface="Arial" panose="020B0604020202020204" pitchFamily="34" charset="0"/>
              </a:rPr>
              <a:t>2</a:t>
            </a:r>
            <a:r>
              <a:rPr lang="fr-FR" sz="1000" baseline="30000" dirty="0">
                <a:latin typeface="Arial" panose="020B0604020202020204" pitchFamily="34" charset="0"/>
                <a:cs typeface="Arial" panose="020B0604020202020204" pitchFamily="34" charset="0"/>
              </a:rPr>
              <a:t>ème  DAVID J  CC MONCONTOUR</a:t>
            </a:r>
            <a:endParaRPr lang="fr-FR" sz="1000" dirty="0">
              <a:latin typeface="Arial" panose="020B0604020202020204" pitchFamily="34" charset="0"/>
              <a:cs typeface="Arial" panose="020B0604020202020204" pitchFamily="34" charset="0"/>
            </a:endParaRPr>
          </a:p>
          <a:p>
            <a:r>
              <a:rPr lang="fr-FR" sz="1000" dirty="0">
                <a:latin typeface="Arial" panose="020B0604020202020204" pitchFamily="34" charset="0"/>
                <a:cs typeface="Arial" panose="020B0604020202020204" pitchFamily="34" charset="0"/>
              </a:rPr>
              <a:t>3</a:t>
            </a:r>
            <a:r>
              <a:rPr lang="fr-FR" sz="1000" baseline="30000" dirty="0">
                <a:latin typeface="Arial" panose="020B0604020202020204" pitchFamily="34" charset="0"/>
                <a:cs typeface="Arial" panose="020B0604020202020204" pitchFamily="34" charset="0"/>
              </a:rPr>
              <a:t>ème  HARDY Maxime  SD 61</a:t>
            </a:r>
          </a:p>
          <a:p>
            <a:endParaRPr lang="fr-FR" sz="1000" i="1" baseline="30000" dirty="0">
              <a:latin typeface="Arial" panose="020B0604020202020204" pitchFamily="34" charset="0"/>
              <a:cs typeface="Arial" panose="020B0604020202020204" pitchFamily="34" charset="0"/>
            </a:endParaRPr>
          </a:p>
          <a:p>
            <a:r>
              <a:rPr lang="fr-FR" sz="1000" b="1" dirty="0">
                <a:solidFill>
                  <a:srgbClr val="FF0000"/>
                </a:solidFill>
                <a:latin typeface="Arial" panose="020B0604020202020204" pitchFamily="34" charset="0"/>
                <a:cs typeface="Arial" panose="020B0604020202020204" pitchFamily="34" charset="0"/>
              </a:rPr>
              <a:t>2004</a:t>
            </a:r>
          </a:p>
          <a:p>
            <a:r>
              <a:rPr lang="fr-FR" sz="1000" dirty="0">
                <a:latin typeface="Arial" panose="020B0604020202020204" pitchFamily="34" charset="0"/>
                <a:cs typeface="Arial" panose="020B0604020202020204" pitchFamily="34" charset="0"/>
              </a:rPr>
              <a:t>1</a:t>
            </a:r>
            <a:r>
              <a:rPr lang="fr-FR" sz="1000" baseline="30000" dirty="0">
                <a:latin typeface="Arial" panose="020B0604020202020204" pitchFamily="34" charset="0"/>
                <a:cs typeface="Arial" panose="020B0604020202020204" pitchFamily="34" charset="0"/>
              </a:rPr>
              <a:t>er HARDY Maxime  CC MONCONTOUR</a:t>
            </a:r>
            <a:endParaRPr lang="fr-FR" sz="1000" dirty="0">
              <a:latin typeface="Arial" panose="020B0604020202020204" pitchFamily="34" charset="0"/>
              <a:cs typeface="Arial" panose="020B0604020202020204" pitchFamily="34" charset="0"/>
            </a:endParaRPr>
          </a:p>
          <a:p>
            <a:r>
              <a:rPr lang="fr-FR" sz="1000" dirty="0">
                <a:latin typeface="Arial" panose="020B0604020202020204" pitchFamily="34" charset="0"/>
                <a:cs typeface="Arial" panose="020B0604020202020204" pitchFamily="34" charset="0"/>
              </a:rPr>
              <a:t>2</a:t>
            </a:r>
            <a:r>
              <a:rPr lang="fr-FR" sz="1000" baseline="30000" dirty="0">
                <a:latin typeface="Arial" panose="020B0604020202020204" pitchFamily="34" charset="0"/>
                <a:cs typeface="Arial" panose="020B0604020202020204" pitchFamily="34" charset="0"/>
              </a:rPr>
              <a:t>ème GUYOT Yann VELOCE VANNETAIS</a:t>
            </a:r>
            <a:endParaRPr lang="fr-FR" sz="1000" dirty="0">
              <a:latin typeface="Arial" panose="020B0604020202020204" pitchFamily="34" charset="0"/>
              <a:cs typeface="Arial" panose="020B0604020202020204" pitchFamily="34" charset="0"/>
            </a:endParaRPr>
          </a:p>
          <a:p>
            <a:r>
              <a:rPr lang="fr-FR" sz="1000" dirty="0">
                <a:latin typeface="Arial" panose="020B0604020202020204" pitchFamily="34" charset="0"/>
                <a:cs typeface="Arial" panose="020B0604020202020204" pitchFamily="34" charset="0"/>
              </a:rPr>
              <a:t>3</a:t>
            </a:r>
            <a:r>
              <a:rPr lang="fr-FR" sz="1000" baseline="30000" dirty="0">
                <a:latin typeface="Arial" panose="020B0604020202020204" pitchFamily="34" charset="0"/>
                <a:cs typeface="Arial" panose="020B0604020202020204" pitchFamily="34" charset="0"/>
              </a:rPr>
              <a:t>ème  BOIORIEUX Gaël CC MONCONTOUR</a:t>
            </a:r>
          </a:p>
          <a:p>
            <a:endParaRPr lang="fr-FR" sz="1000" baseline="30000" dirty="0">
              <a:latin typeface="Arial" panose="020B0604020202020204" pitchFamily="34" charset="0"/>
              <a:cs typeface="Arial" panose="020B0604020202020204" pitchFamily="34" charset="0"/>
            </a:endParaRPr>
          </a:p>
          <a:p>
            <a:r>
              <a:rPr lang="fr-FR" sz="1000" b="1" dirty="0">
                <a:solidFill>
                  <a:srgbClr val="FF0000"/>
                </a:solidFill>
                <a:latin typeface="Arial" panose="020B0604020202020204" pitchFamily="34" charset="0"/>
                <a:cs typeface="Arial" panose="020B0604020202020204" pitchFamily="34" charset="0"/>
              </a:rPr>
              <a:t>2005</a:t>
            </a:r>
          </a:p>
          <a:p>
            <a:r>
              <a:rPr lang="fr-FR" sz="1000" dirty="0">
                <a:latin typeface="Arial" panose="020B0604020202020204" pitchFamily="34" charset="0"/>
                <a:cs typeface="Arial" panose="020B0604020202020204" pitchFamily="34" charset="0"/>
              </a:rPr>
              <a:t>1</a:t>
            </a:r>
            <a:r>
              <a:rPr lang="fr-FR" sz="1000" baseline="30000" dirty="0">
                <a:latin typeface="Arial" panose="020B0604020202020204" pitchFamily="34" charset="0"/>
                <a:cs typeface="Arial" panose="020B0604020202020204" pitchFamily="34" charset="0"/>
              </a:rPr>
              <a:t>er  CAVENET Neill COMITE 209</a:t>
            </a:r>
            <a:endParaRPr lang="fr-FR" sz="1000" dirty="0">
              <a:latin typeface="Arial" panose="020B0604020202020204" pitchFamily="34" charset="0"/>
              <a:cs typeface="Arial" panose="020B0604020202020204" pitchFamily="34" charset="0"/>
            </a:endParaRPr>
          </a:p>
          <a:p>
            <a:r>
              <a:rPr lang="fr-FR" sz="1000" dirty="0">
                <a:latin typeface="Arial" panose="020B0604020202020204" pitchFamily="34" charset="0"/>
                <a:cs typeface="Arial" panose="020B0604020202020204" pitchFamily="34" charset="0"/>
              </a:rPr>
              <a:t>2</a:t>
            </a:r>
            <a:r>
              <a:rPr lang="fr-FR" sz="1000" baseline="30000" dirty="0">
                <a:latin typeface="Arial" panose="020B0604020202020204" pitchFamily="34" charset="0"/>
                <a:cs typeface="Arial" panose="020B0604020202020204" pitchFamily="34" charset="0"/>
              </a:rPr>
              <a:t>ème  ROGER L COMITE 29</a:t>
            </a:r>
            <a:endParaRPr lang="fr-FR" sz="1000" dirty="0">
              <a:latin typeface="Arial" panose="020B0604020202020204" pitchFamily="34" charset="0"/>
              <a:cs typeface="Arial" panose="020B0604020202020204" pitchFamily="34" charset="0"/>
            </a:endParaRPr>
          </a:p>
          <a:p>
            <a:r>
              <a:rPr lang="fr-FR" sz="1000" dirty="0">
                <a:latin typeface="Arial" panose="020B0604020202020204" pitchFamily="34" charset="0"/>
                <a:cs typeface="Arial" panose="020B0604020202020204" pitchFamily="34" charset="0"/>
              </a:rPr>
              <a:t>3</a:t>
            </a:r>
            <a:r>
              <a:rPr lang="fr-FR" sz="1000" baseline="30000" dirty="0">
                <a:latin typeface="Arial" panose="020B0604020202020204" pitchFamily="34" charset="0"/>
                <a:cs typeface="Arial" panose="020B0604020202020204" pitchFamily="34" charset="0"/>
              </a:rPr>
              <a:t>ème LE YONDRE OC LOCMINE</a:t>
            </a:r>
          </a:p>
          <a:p>
            <a:endParaRPr lang="fr-FR" sz="1000" baseline="30000" dirty="0">
              <a:latin typeface="Arial" panose="020B0604020202020204" pitchFamily="34" charset="0"/>
              <a:cs typeface="Arial" panose="020B0604020202020204" pitchFamily="34" charset="0"/>
            </a:endParaRPr>
          </a:p>
          <a:p>
            <a:r>
              <a:rPr lang="fr-FR" sz="1000" b="1" dirty="0">
                <a:solidFill>
                  <a:srgbClr val="FF0000"/>
                </a:solidFill>
                <a:latin typeface="Arial" panose="020B0604020202020204" pitchFamily="34" charset="0"/>
                <a:cs typeface="Arial" panose="020B0604020202020204" pitchFamily="34" charset="0"/>
              </a:rPr>
              <a:t>2006</a:t>
            </a:r>
          </a:p>
          <a:p>
            <a:r>
              <a:rPr lang="fr-FR" sz="1000" dirty="0">
                <a:latin typeface="Arial" panose="020B0604020202020204" pitchFamily="34" charset="0"/>
                <a:cs typeface="Arial" panose="020B0604020202020204" pitchFamily="34" charset="0"/>
              </a:rPr>
              <a:t>1</a:t>
            </a:r>
            <a:r>
              <a:rPr lang="fr-FR" sz="1000" baseline="30000" dirty="0">
                <a:latin typeface="Arial" panose="020B0604020202020204" pitchFamily="34" charset="0"/>
                <a:cs typeface="Arial" panose="020B0604020202020204" pitchFamily="34" charset="0"/>
              </a:rPr>
              <a:t>er  FONSECA </a:t>
            </a:r>
            <a:r>
              <a:rPr lang="fr-FR" sz="1000" baseline="30000" dirty="0" err="1">
                <a:latin typeface="Arial" panose="020B0604020202020204" pitchFamily="34" charset="0"/>
                <a:cs typeface="Arial" panose="020B0604020202020204" pitchFamily="34" charset="0"/>
              </a:rPr>
              <a:t>Armindo</a:t>
            </a:r>
            <a:r>
              <a:rPr lang="fr-FR" sz="1000" baseline="30000" dirty="0">
                <a:latin typeface="Arial" panose="020B0604020202020204" pitchFamily="34" charset="0"/>
                <a:cs typeface="Arial" panose="020B0604020202020204" pitchFamily="34" charset="0"/>
              </a:rPr>
              <a:t>  COMITE 35</a:t>
            </a:r>
            <a:endParaRPr lang="fr-FR" sz="1000" dirty="0">
              <a:latin typeface="Arial" panose="020B0604020202020204" pitchFamily="34" charset="0"/>
              <a:cs typeface="Arial" panose="020B0604020202020204" pitchFamily="34" charset="0"/>
            </a:endParaRPr>
          </a:p>
          <a:p>
            <a:r>
              <a:rPr lang="fr-FR" sz="1000" dirty="0">
                <a:latin typeface="Arial" panose="020B0604020202020204" pitchFamily="34" charset="0"/>
                <a:cs typeface="Arial" panose="020B0604020202020204" pitchFamily="34" charset="0"/>
              </a:rPr>
              <a:t>2</a:t>
            </a:r>
            <a:r>
              <a:rPr lang="fr-FR" sz="1000" baseline="30000" dirty="0">
                <a:latin typeface="Arial" panose="020B0604020202020204" pitchFamily="34" charset="0"/>
                <a:cs typeface="Arial" panose="020B0604020202020204" pitchFamily="34" charset="0"/>
              </a:rPr>
              <a:t>ème MAILLET Josselin  VSP LA CHATAIGNERAIS</a:t>
            </a:r>
            <a:endParaRPr lang="fr-FR" sz="1000" dirty="0">
              <a:latin typeface="Arial" panose="020B0604020202020204" pitchFamily="34" charset="0"/>
              <a:cs typeface="Arial" panose="020B0604020202020204" pitchFamily="34" charset="0"/>
            </a:endParaRPr>
          </a:p>
          <a:p>
            <a:r>
              <a:rPr lang="fr-FR" sz="1000" dirty="0">
                <a:latin typeface="Arial" panose="020B0604020202020204" pitchFamily="34" charset="0"/>
                <a:cs typeface="Arial" panose="020B0604020202020204" pitchFamily="34" charset="0"/>
              </a:rPr>
              <a:t>3</a:t>
            </a:r>
            <a:r>
              <a:rPr lang="fr-FR" sz="1000" baseline="30000" dirty="0">
                <a:latin typeface="Arial" panose="020B0604020202020204" pitchFamily="34" charset="0"/>
                <a:cs typeface="Arial" panose="020B0604020202020204" pitchFamily="34" charset="0"/>
              </a:rPr>
              <a:t>ème HARDY Romain COTE ARMOR MAITRE JACQUES</a:t>
            </a:r>
          </a:p>
          <a:p>
            <a:endParaRPr lang="fr-FR" sz="1000" baseline="30000" dirty="0">
              <a:latin typeface="Arial" panose="020B0604020202020204" pitchFamily="34" charset="0"/>
              <a:cs typeface="Arial" panose="020B0604020202020204" pitchFamily="34" charset="0"/>
            </a:endParaRPr>
          </a:p>
          <a:p>
            <a:endParaRPr lang="fr-FR" sz="1000" baseline="30000" dirty="0">
              <a:latin typeface="Arial" panose="020B0604020202020204" pitchFamily="34" charset="0"/>
              <a:cs typeface="Arial" panose="020B0604020202020204" pitchFamily="34" charset="0"/>
            </a:endParaRPr>
          </a:p>
          <a:p>
            <a:r>
              <a:rPr lang="fr-FR" sz="1000" dirty="0">
                <a:solidFill>
                  <a:srgbClr val="FF0000"/>
                </a:solidFill>
                <a:latin typeface="Arial" panose="020B0604020202020204" pitchFamily="34" charset="0"/>
                <a:cs typeface="Arial" panose="020B0604020202020204" pitchFamily="34" charset="0"/>
              </a:rPr>
              <a:t>2007</a:t>
            </a:r>
          </a:p>
          <a:p>
            <a:r>
              <a:rPr lang="fr-FR" sz="1000" dirty="0">
                <a:latin typeface="Arial" panose="020B0604020202020204" pitchFamily="34" charset="0"/>
                <a:cs typeface="Arial" panose="020B0604020202020204" pitchFamily="34" charset="0"/>
              </a:rPr>
              <a:t>1</a:t>
            </a:r>
            <a:r>
              <a:rPr lang="fr-FR" sz="1000" baseline="30000" dirty="0">
                <a:latin typeface="Arial" panose="020B0604020202020204" pitchFamily="34" charset="0"/>
                <a:cs typeface="Arial" panose="020B0604020202020204" pitchFamily="34" charset="0"/>
              </a:rPr>
              <a:t>er  TAILLEFER Florian  LIVAROT</a:t>
            </a:r>
            <a:endParaRPr lang="fr-FR" sz="1000" dirty="0">
              <a:latin typeface="Arial" panose="020B0604020202020204" pitchFamily="34" charset="0"/>
              <a:cs typeface="Arial" panose="020B0604020202020204" pitchFamily="34" charset="0"/>
            </a:endParaRPr>
          </a:p>
          <a:p>
            <a:r>
              <a:rPr lang="fr-FR" sz="1000" dirty="0">
                <a:latin typeface="Arial" panose="020B0604020202020204" pitchFamily="34" charset="0"/>
                <a:cs typeface="Arial" panose="020B0604020202020204" pitchFamily="34" charset="0"/>
              </a:rPr>
              <a:t>2</a:t>
            </a:r>
            <a:r>
              <a:rPr lang="fr-FR" sz="1000" baseline="30000" dirty="0">
                <a:latin typeface="Arial" panose="020B0604020202020204" pitchFamily="34" charset="0"/>
                <a:cs typeface="Arial" panose="020B0604020202020204" pitchFamily="34" charset="0"/>
              </a:rPr>
              <a:t>ème  LAVILLE  R  COTE ARMOR MAITRE JACQUES</a:t>
            </a:r>
            <a:endParaRPr lang="fr-FR" sz="1000" dirty="0">
              <a:latin typeface="Arial" panose="020B0604020202020204" pitchFamily="34" charset="0"/>
              <a:cs typeface="Arial" panose="020B0604020202020204" pitchFamily="34" charset="0"/>
            </a:endParaRPr>
          </a:p>
          <a:p>
            <a:r>
              <a:rPr lang="fr-FR" sz="1000" dirty="0">
                <a:latin typeface="Arial" panose="020B0604020202020204" pitchFamily="34" charset="0"/>
                <a:cs typeface="Arial" panose="020B0604020202020204" pitchFamily="34" charset="0"/>
              </a:rPr>
              <a:t>3</a:t>
            </a:r>
            <a:r>
              <a:rPr lang="fr-FR" sz="1000" baseline="30000" dirty="0">
                <a:latin typeface="Arial" panose="020B0604020202020204" pitchFamily="34" charset="0"/>
                <a:cs typeface="Arial" panose="020B0604020202020204" pitchFamily="34" charset="0"/>
              </a:rPr>
              <a:t>ème  TOCQUE N COTE ARMOR MAITRE JACQUES</a:t>
            </a:r>
          </a:p>
          <a:p>
            <a:endParaRPr lang="fr-FR" sz="1000" baseline="30000" dirty="0">
              <a:latin typeface="Arial" panose="020B0604020202020204" pitchFamily="34" charset="0"/>
              <a:cs typeface="Arial" panose="020B0604020202020204" pitchFamily="34" charset="0"/>
            </a:endParaRPr>
          </a:p>
          <a:p>
            <a:endParaRPr lang="fr-FR" sz="1000" baseline="30000" dirty="0">
              <a:latin typeface="Arial" panose="020B0604020202020204" pitchFamily="34" charset="0"/>
              <a:cs typeface="Arial" panose="020B0604020202020204" pitchFamily="34" charset="0"/>
            </a:endParaRPr>
          </a:p>
          <a:p>
            <a:r>
              <a:rPr lang="fr-FR" sz="1000" dirty="0">
                <a:solidFill>
                  <a:srgbClr val="FF0000"/>
                </a:solidFill>
                <a:latin typeface="Arial" panose="020B0604020202020204" pitchFamily="34" charset="0"/>
                <a:cs typeface="Arial" panose="020B0604020202020204" pitchFamily="34" charset="0"/>
              </a:rPr>
              <a:t>2008</a:t>
            </a:r>
          </a:p>
          <a:p>
            <a:r>
              <a:rPr lang="fr-FR" sz="1000" dirty="0">
                <a:latin typeface="Arial" panose="020B0604020202020204" pitchFamily="34" charset="0"/>
                <a:cs typeface="Arial" panose="020B0604020202020204" pitchFamily="34" charset="0"/>
              </a:rPr>
              <a:t>1</a:t>
            </a:r>
            <a:r>
              <a:rPr lang="fr-FR" sz="1000" baseline="30000" dirty="0">
                <a:latin typeface="Arial" panose="020B0604020202020204" pitchFamily="34" charset="0"/>
                <a:cs typeface="Arial" panose="020B0604020202020204" pitchFamily="34" charset="0"/>
              </a:rPr>
              <a:t>er  GOUGEON  Quentin  CD MAYENNE</a:t>
            </a:r>
            <a:endParaRPr lang="fr-FR" sz="1000" dirty="0">
              <a:latin typeface="Arial" panose="020B0604020202020204" pitchFamily="34" charset="0"/>
              <a:cs typeface="Arial" panose="020B0604020202020204" pitchFamily="34" charset="0"/>
            </a:endParaRPr>
          </a:p>
          <a:p>
            <a:r>
              <a:rPr lang="fr-FR" sz="1000" dirty="0">
                <a:latin typeface="Arial" panose="020B0604020202020204" pitchFamily="34" charset="0"/>
                <a:cs typeface="Arial" panose="020B0604020202020204" pitchFamily="34" charset="0"/>
              </a:rPr>
              <a:t>2</a:t>
            </a:r>
            <a:r>
              <a:rPr lang="fr-FR" sz="1000" baseline="30000" dirty="0">
                <a:latin typeface="Arial" panose="020B0604020202020204" pitchFamily="34" charset="0"/>
                <a:cs typeface="Arial" panose="020B0604020202020204" pitchFamily="34" charset="0"/>
              </a:rPr>
              <a:t>ème  CLOAREC  M  UC BRIOCHINE</a:t>
            </a:r>
            <a:endParaRPr lang="fr-FR" sz="1000" dirty="0">
              <a:latin typeface="Arial" panose="020B0604020202020204" pitchFamily="34" charset="0"/>
              <a:cs typeface="Arial" panose="020B0604020202020204" pitchFamily="34" charset="0"/>
            </a:endParaRPr>
          </a:p>
          <a:p>
            <a:r>
              <a:rPr lang="fr-FR" sz="1000" dirty="0">
                <a:latin typeface="Arial" panose="020B0604020202020204" pitchFamily="34" charset="0"/>
                <a:cs typeface="Arial" panose="020B0604020202020204" pitchFamily="34" charset="0"/>
              </a:rPr>
              <a:t>3</a:t>
            </a:r>
            <a:r>
              <a:rPr lang="fr-FR" sz="1000" baseline="30000" dirty="0">
                <a:latin typeface="Arial" panose="020B0604020202020204" pitchFamily="34" charset="0"/>
                <a:cs typeface="Arial" panose="020B0604020202020204" pitchFamily="34" charset="0"/>
              </a:rPr>
              <a:t>ème  LUCIENNE  V   VSP LAMBALLE</a:t>
            </a:r>
          </a:p>
          <a:p>
            <a:endParaRPr lang="fr-FR" sz="1000" baseline="30000" dirty="0">
              <a:latin typeface="Arial" panose="020B0604020202020204" pitchFamily="34" charset="0"/>
              <a:cs typeface="Arial" panose="020B0604020202020204" pitchFamily="34" charset="0"/>
            </a:endParaRPr>
          </a:p>
          <a:p>
            <a:endParaRPr lang="fr-FR" sz="1000" baseline="30000" dirty="0">
              <a:latin typeface="Arial" panose="020B0604020202020204" pitchFamily="34" charset="0"/>
              <a:cs typeface="Arial" panose="020B0604020202020204" pitchFamily="34" charset="0"/>
            </a:endParaRPr>
          </a:p>
          <a:p>
            <a:r>
              <a:rPr lang="fr-FR" sz="1000" b="1" dirty="0">
                <a:solidFill>
                  <a:srgbClr val="FF0000"/>
                </a:solidFill>
                <a:latin typeface="Arial" panose="020B0604020202020204" pitchFamily="34" charset="0"/>
                <a:cs typeface="Arial" panose="020B0604020202020204" pitchFamily="34" charset="0"/>
              </a:rPr>
              <a:t>2009</a:t>
            </a:r>
          </a:p>
          <a:p>
            <a:r>
              <a:rPr lang="fr-FR" sz="1000" dirty="0">
                <a:latin typeface="Arial" panose="020B0604020202020204" pitchFamily="34" charset="0"/>
                <a:cs typeface="Arial" panose="020B0604020202020204" pitchFamily="34" charset="0"/>
              </a:rPr>
              <a:t>1</a:t>
            </a:r>
            <a:r>
              <a:rPr lang="fr-FR" sz="1000" baseline="30000" dirty="0">
                <a:latin typeface="Arial" panose="020B0604020202020204" pitchFamily="34" charset="0"/>
                <a:cs typeface="Arial" panose="020B0604020202020204" pitchFamily="34" charset="0"/>
              </a:rPr>
              <a:t>er  KRAINER  Taruia  UC BRIOCHINE</a:t>
            </a:r>
            <a:endParaRPr lang="fr-FR" sz="1000" dirty="0">
              <a:latin typeface="Arial" panose="020B0604020202020204" pitchFamily="34" charset="0"/>
              <a:cs typeface="Arial" panose="020B0604020202020204" pitchFamily="34" charset="0"/>
            </a:endParaRPr>
          </a:p>
          <a:p>
            <a:r>
              <a:rPr lang="fr-FR" sz="1000" dirty="0">
                <a:latin typeface="Arial" panose="020B0604020202020204" pitchFamily="34" charset="0"/>
                <a:cs typeface="Arial" panose="020B0604020202020204" pitchFamily="34" charset="0"/>
              </a:rPr>
              <a:t>2</a:t>
            </a:r>
            <a:r>
              <a:rPr lang="fr-FR" sz="1000" baseline="30000" dirty="0">
                <a:latin typeface="Arial" panose="020B0604020202020204" pitchFamily="34" charset="0"/>
                <a:cs typeface="Arial" panose="020B0604020202020204" pitchFamily="34" charset="0"/>
              </a:rPr>
              <a:t>ème  COLLIN Antoine ECP DINAN</a:t>
            </a:r>
            <a:endParaRPr lang="fr-FR" sz="1000" dirty="0">
              <a:latin typeface="Arial" panose="020B0604020202020204" pitchFamily="34" charset="0"/>
              <a:cs typeface="Arial" panose="020B0604020202020204" pitchFamily="34" charset="0"/>
            </a:endParaRPr>
          </a:p>
          <a:p>
            <a:r>
              <a:rPr lang="fr-FR" sz="1000" dirty="0">
                <a:latin typeface="Arial" panose="020B0604020202020204" pitchFamily="34" charset="0"/>
                <a:cs typeface="Arial" panose="020B0604020202020204" pitchFamily="34" charset="0"/>
              </a:rPr>
              <a:t>3</a:t>
            </a:r>
            <a:r>
              <a:rPr lang="fr-FR" sz="1000" baseline="30000" dirty="0">
                <a:latin typeface="Arial" panose="020B0604020202020204" pitchFamily="34" charset="0"/>
                <a:cs typeface="Arial" panose="020B0604020202020204" pitchFamily="34" charset="0"/>
              </a:rPr>
              <a:t>ème  TIMEN Damien  AC LANESTER</a:t>
            </a:r>
          </a:p>
          <a:p>
            <a:endParaRPr lang="fr-FR" sz="1000" baseline="30000" dirty="0">
              <a:latin typeface="Arial" panose="020B0604020202020204" pitchFamily="34" charset="0"/>
              <a:cs typeface="Arial" panose="020B0604020202020204" pitchFamily="34" charset="0"/>
            </a:endParaRPr>
          </a:p>
          <a:p>
            <a:r>
              <a:rPr lang="fr-FR" sz="1000" dirty="0">
                <a:solidFill>
                  <a:srgbClr val="FF0000"/>
                </a:solidFill>
                <a:latin typeface="Arial" panose="020B0604020202020204" pitchFamily="34" charset="0"/>
                <a:cs typeface="Arial" panose="020B0604020202020204" pitchFamily="34" charset="0"/>
              </a:rPr>
              <a:t>2010</a:t>
            </a:r>
          </a:p>
          <a:p>
            <a:r>
              <a:rPr lang="fr-FR" sz="1000" dirty="0">
                <a:latin typeface="Arial" panose="020B0604020202020204" pitchFamily="34" charset="0"/>
                <a:cs typeface="Arial" panose="020B0604020202020204" pitchFamily="34" charset="0"/>
              </a:rPr>
              <a:t>1</a:t>
            </a:r>
            <a:r>
              <a:rPr lang="fr-FR" sz="1000" baseline="30000" dirty="0">
                <a:latin typeface="Arial" panose="020B0604020202020204" pitchFamily="34" charset="0"/>
                <a:cs typeface="Arial" panose="020B0604020202020204" pitchFamily="34" charset="0"/>
              </a:rPr>
              <a:t>er  MARTIN Guillaume  VCH</a:t>
            </a:r>
            <a:endParaRPr lang="fr-FR" sz="1000" dirty="0">
              <a:latin typeface="Arial" panose="020B0604020202020204" pitchFamily="34" charset="0"/>
              <a:cs typeface="Arial" panose="020B0604020202020204" pitchFamily="34" charset="0"/>
            </a:endParaRPr>
          </a:p>
          <a:p>
            <a:r>
              <a:rPr lang="fr-FR" sz="1000" dirty="0">
                <a:latin typeface="Arial" panose="020B0604020202020204" pitchFamily="34" charset="0"/>
                <a:cs typeface="Arial" panose="020B0604020202020204" pitchFamily="34" charset="0"/>
              </a:rPr>
              <a:t>2</a:t>
            </a:r>
            <a:r>
              <a:rPr lang="fr-FR" sz="1000" baseline="30000" dirty="0">
                <a:latin typeface="Arial" panose="020B0604020202020204" pitchFamily="34" charset="0"/>
                <a:cs typeface="Arial" panose="020B0604020202020204" pitchFamily="34" charset="0"/>
              </a:rPr>
              <a:t>ème  LEGAL J     LANGUIDIC</a:t>
            </a:r>
            <a:endParaRPr lang="fr-FR" sz="1000" dirty="0">
              <a:latin typeface="Arial" panose="020B0604020202020204" pitchFamily="34" charset="0"/>
              <a:cs typeface="Arial" panose="020B0604020202020204" pitchFamily="34" charset="0"/>
            </a:endParaRPr>
          </a:p>
          <a:p>
            <a:r>
              <a:rPr lang="fr-FR" sz="1000" dirty="0">
                <a:latin typeface="Arial" panose="020B0604020202020204" pitchFamily="34" charset="0"/>
                <a:cs typeface="Arial" panose="020B0604020202020204" pitchFamily="34" charset="0"/>
              </a:rPr>
              <a:t>3</a:t>
            </a:r>
            <a:r>
              <a:rPr lang="fr-FR" sz="1000" baseline="30000" dirty="0">
                <a:latin typeface="Arial" panose="020B0604020202020204" pitchFamily="34" charset="0"/>
                <a:cs typeface="Arial" panose="020B0604020202020204" pitchFamily="34" charset="0"/>
              </a:rPr>
              <a:t>ème   NINA A   LANESTER</a:t>
            </a:r>
          </a:p>
          <a:p>
            <a:endParaRPr lang="fr-FR" sz="1000" baseline="30000" dirty="0">
              <a:latin typeface="Arial" panose="020B0604020202020204" pitchFamily="34" charset="0"/>
              <a:cs typeface="Arial" panose="020B0604020202020204" pitchFamily="34" charset="0"/>
            </a:endParaRPr>
          </a:p>
          <a:p>
            <a:endParaRPr lang="fr-FR" sz="1000" baseline="30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2011</a:t>
            </a:r>
          </a:p>
          <a:p>
            <a:endParaRPr lang="fr-FR" sz="1000" baseline="30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r>
              <a:rPr kumimoji="0" lang="fr-FR" sz="10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er  LEDANOIS Kévin  UC NANTES</a:t>
            </a:r>
            <a:endParaRPr kumimoji="0" lang="fr-FR"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fr-FR" sz="10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ème GROUAULT Pierre  VC SAINT HILAIRE</a:t>
            </a:r>
            <a:endParaRPr kumimoji="0" lang="fr-FR"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r>
              <a:rPr kumimoji="0" lang="fr-FR" sz="10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ème  TASSEL  R   UC BRIOCHINE</a:t>
            </a:r>
          </a:p>
          <a:p>
            <a:endParaRPr lang="fr-FR" sz="1000" baseline="30000" dirty="0"/>
          </a:p>
          <a:p>
            <a:endParaRPr lang="fr-FR" sz="1000" baseline="30000" dirty="0"/>
          </a:p>
          <a:p>
            <a:endParaRPr lang="fr-FR" sz="1000" b="1" dirty="0">
              <a:effectLst>
                <a:outerShdw blurRad="38100" dist="38100" dir="2700000" algn="tl">
                  <a:srgbClr val="000000">
                    <a:alpha val="43137"/>
                  </a:srgbClr>
                </a:outerShdw>
              </a:effectLst>
            </a:endParaRPr>
          </a:p>
          <a:p>
            <a:endParaRPr lang="fr-FR" sz="422" dirty="0"/>
          </a:p>
        </p:txBody>
      </p:sp>
      <p:sp>
        <p:nvSpPr>
          <p:cNvPr id="7" name="ZoneTexte 6"/>
          <p:cNvSpPr txBox="1"/>
          <p:nvPr/>
        </p:nvSpPr>
        <p:spPr>
          <a:xfrm>
            <a:off x="3636613" y="722751"/>
            <a:ext cx="2600697" cy="9574159"/>
          </a:xfrm>
          <a:prstGeom prst="rect">
            <a:avLst/>
          </a:prstGeom>
          <a:noFill/>
        </p:spPr>
        <p:txBody>
          <a:bodyPr wrap="square" rtlCol="0">
            <a:spAutoFit/>
          </a:bodyPr>
          <a:lstStyle/>
          <a:p>
            <a:r>
              <a:rPr lang="fr-FR" sz="1000" b="1" dirty="0">
                <a:solidFill>
                  <a:srgbClr val="FF0000"/>
                </a:solidFill>
                <a:latin typeface="Arial" panose="020B0604020202020204" pitchFamily="34" charset="0"/>
                <a:cs typeface="Arial" panose="020B0604020202020204" pitchFamily="34" charset="0"/>
              </a:rPr>
              <a:t>2012</a:t>
            </a:r>
          </a:p>
          <a:p>
            <a:r>
              <a:rPr lang="fr-FR" sz="1000" dirty="0">
                <a:latin typeface="Arial" panose="020B0604020202020204" pitchFamily="34" charset="0"/>
                <a:cs typeface="Arial" panose="020B0604020202020204" pitchFamily="34" charset="0"/>
              </a:rPr>
              <a:t>1</a:t>
            </a:r>
            <a:r>
              <a:rPr lang="fr-FR" sz="1000" baseline="30000" dirty="0">
                <a:latin typeface="Arial" panose="020B0604020202020204" pitchFamily="34" charset="0"/>
                <a:cs typeface="Arial" panose="020B0604020202020204" pitchFamily="34" charset="0"/>
              </a:rPr>
              <a:t>er  GUILCHER Axel   UC NATES ATLANTIQUE</a:t>
            </a:r>
            <a:endParaRPr lang="fr-FR" sz="1000" dirty="0">
              <a:latin typeface="Arial" panose="020B0604020202020204" pitchFamily="34" charset="0"/>
              <a:cs typeface="Arial" panose="020B0604020202020204" pitchFamily="34" charset="0"/>
            </a:endParaRPr>
          </a:p>
          <a:p>
            <a:r>
              <a:rPr lang="fr-FR" sz="1000" dirty="0">
                <a:latin typeface="Arial" panose="020B0604020202020204" pitchFamily="34" charset="0"/>
                <a:cs typeface="Arial" panose="020B0604020202020204" pitchFamily="34" charset="0"/>
              </a:rPr>
              <a:t>2</a:t>
            </a:r>
            <a:r>
              <a:rPr lang="fr-FR" sz="1000" baseline="30000" dirty="0">
                <a:latin typeface="Arial" panose="020B0604020202020204" pitchFamily="34" charset="0"/>
                <a:cs typeface="Arial" panose="020B0604020202020204" pitchFamily="34" charset="0"/>
              </a:rPr>
              <a:t>ème ROLLAND L  UC BRIOCHINE</a:t>
            </a:r>
            <a:endParaRPr lang="fr-FR" sz="1000" dirty="0">
              <a:latin typeface="Arial" panose="020B0604020202020204" pitchFamily="34" charset="0"/>
              <a:cs typeface="Arial" panose="020B0604020202020204" pitchFamily="34" charset="0"/>
            </a:endParaRPr>
          </a:p>
          <a:p>
            <a:r>
              <a:rPr lang="fr-FR" sz="1000" dirty="0">
                <a:latin typeface="Arial" panose="020B0604020202020204" pitchFamily="34" charset="0"/>
                <a:cs typeface="Arial" panose="020B0604020202020204" pitchFamily="34" charset="0"/>
              </a:rPr>
              <a:t>3</a:t>
            </a:r>
            <a:r>
              <a:rPr lang="fr-FR" sz="1000" baseline="30000" dirty="0">
                <a:latin typeface="Arial" panose="020B0604020202020204" pitchFamily="34" charset="0"/>
                <a:cs typeface="Arial" panose="020B0604020202020204" pitchFamily="34" charset="0"/>
              </a:rPr>
              <a:t>ème  GUERIN C  VC SAINT HILAIRE</a:t>
            </a:r>
          </a:p>
          <a:p>
            <a:endParaRPr lang="fr-FR" sz="1000" dirty="0">
              <a:latin typeface="Arial" panose="020B0604020202020204" pitchFamily="34" charset="0"/>
              <a:cs typeface="Arial" panose="020B0604020202020204" pitchFamily="34" charset="0"/>
            </a:endParaRPr>
          </a:p>
          <a:p>
            <a:r>
              <a:rPr lang="fr-FR" sz="1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2013</a:t>
            </a:r>
          </a:p>
          <a:p>
            <a:r>
              <a:rPr lang="fr-FR" sz="1000" dirty="0">
                <a:latin typeface="Arial" panose="020B0604020202020204" pitchFamily="34" charset="0"/>
                <a:cs typeface="Arial" panose="020B0604020202020204" pitchFamily="34" charset="0"/>
              </a:rPr>
              <a:t>1</a:t>
            </a:r>
            <a:r>
              <a:rPr lang="fr-FR" sz="1000" baseline="30000" dirty="0">
                <a:latin typeface="Arial" panose="020B0604020202020204" pitchFamily="34" charset="0"/>
                <a:cs typeface="Arial" panose="020B0604020202020204" pitchFamily="34" charset="0"/>
              </a:rPr>
              <a:t>er  LATOUCHE Norman  COTE ARMOR MAITRE JACQUES</a:t>
            </a:r>
            <a:endParaRPr lang="fr-FR" sz="1000" dirty="0">
              <a:latin typeface="Arial" panose="020B0604020202020204" pitchFamily="34" charset="0"/>
              <a:cs typeface="Arial" panose="020B0604020202020204" pitchFamily="34" charset="0"/>
            </a:endParaRPr>
          </a:p>
          <a:p>
            <a:r>
              <a:rPr lang="fr-FR" sz="1000" dirty="0">
                <a:latin typeface="Arial" panose="020B0604020202020204" pitchFamily="34" charset="0"/>
                <a:cs typeface="Arial" panose="020B0604020202020204" pitchFamily="34" charset="0"/>
              </a:rPr>
              <a:t>2</a:t>
            </a:r>
            <a:r>
              <a:rPr lang="fr-FR" sz="1000" baseline="30000" dirty="0">
                <a:latin typeface="Arial" panose="020B0604020202020204" pitchFamily="34" charset="0"/>
                <a:cs typeface="Arial" panose="020B0604020202020204" pitchFamily="34" charset="0"/>
              </a:rPr>
              <a:t>ème  BENOIST A     COTE ARMOR MAITRE JACQUES</a:t>
            </a:r>
            <a:endParaRPr lang="fr-FR" sz="1000" dirty="0">
              <a:latin typeface="Arial" panose="020B0604020202020204" pitchFamily="34" charset="0"/>
              <a:cs typeface="Arial" panose="020B0604020202020204" pitchFamily="34" charset="0"/>
            </a:endParaRPr>
          </a:p>
          <a:p>
            <a:r>
              <a:rPr lang="fr-FR" sz="1000" dirty="0">
                <a:latin typeface="Arial" panose="020B0604020202020204" pitchFamily="34" charset="0"/>
                <a:cs typeface="Arial" panose="020B0604020202020204" pitchFamily="34" charset="0"/>
              </a:rPr>
              <a:t>3</a:t>
            </a:r>
            <a:r>
              <a:rPr lang="fr-FR" sz="1000" baseline="30000" dirty="0">
                <a:latin typeface="Arial" panose="020B0604020202020204" pitchFamily="34" charset="0"/>
                <a:cs typeface="Arial" panose="020B0604020202020204" pitchFamily="34" charset="0"/>
              </a:rPr>
              <a:t>ème  RICHEUX F COTE ARMOR MAITRE JACQUES</a:t>
            </a:r>
          </a:p>
          <a:p>
            <a:endParaRPr lang="fr-FR" sz="1000" baseline="30000" dirty="0">
              <a:latin typeface="Arial" panose="020B0604020202020204" pitchFamily="34" charset="0"/>
              <a:cs typeface="Arial" panose="020B0604020202020204" pitchFamily="34" charset="0"/>
            </a:endParaRPr>
          </a:p>
          <a:p>
            <a:endParaRPr lang="fr-FR" sz="1000" baseline="30000" dirty="0">
              <a:latin typeface="Arial" panose="020B0604020202020204" pitchFamily="34" charset="0"/>
              <a:cs typeface="Arial" panose="020B0604020202020204" pitchFamily="34" charset="0"/>
            </a:endParaRPr>
          </a:p>
          <a:p>
            <a:r>
              <a:rPr lang="fr-FR" sz="1000" b="1" dirty="0">
                <a:solidFill>
                  <a:srgbClr val="FF0000"/>
                </a:solidFill>
                <a:latin typeface="Arial" panose="020B0604020202020204" pitchFamily="34" charset="0"/>
                <a:cs typeface="Arial" panose="020B0604020202020204" pitchFamily="34" charset="0"/>
              </a:rPr>
              <a:t>2014</a:t>
            </a:r>
          </a:p>
          <a:p>
            <a:endParaRPr lang="fr-FR" sz="1000" baseline="30000" dirty="0">
              <a:latin typeface="Arial" panose="020B0604020202020204" pitchFamily="34" charset="0"/>
              <a:cs typeface="Arial" panose="020B0604020202020204" pitchFamily="34" charset="0"/>
            </a:endParaRPr>
          </a:p>
          <a:p>
            <a:r>
              <a:rPr lang="fr-FR" sz="1000" baseline="30000" dirty="0">
                <a:latin typeface="Arial" panose="020B0604020202020204" pitchFamily="34" charset="0"/>
                <a:cs typeface="Arial" panose="020B0604020202020204" pitchFamily="34" charset="0"/>
              </a:rPr>
              <a:t>L’ édition n’à pas eu lieu </a:t>
            </a:r>
          </a:p>
          <a:p>
            <a:endParaRPr lang="fr-FR" sz="1000" dirty="0">
              <a:latin typeface="Arial" panose="020B0604020202020204" pitchFamily="34" charset="0"/>
              <a:cs typeface="Arial" panose="020B0604020202020204" pitchFamily="34" charset="0"/>
            </a:endParaRPr>
          </a:p>
          <a:p>
            <a:r>
              <a:rPr lang="fr-FR" sz="1000" dirty="0">
                <a:solidFill>
                  <a:srgbClr val="FF0000"/>
                </a:solidFill>
                <a:latin typeface="Arial" panose="020B0604020202020204" pitchFamily="34" charset="0"/>
                <a:cs typeface="Arial" panose="020B0604020202020204" pitchFamily="34" charset="0"/>
              </a:rPr>
              <a:t>2015</a:t>
            </a:r>
          </a:p>
          <a:p>
            <a:r>
              <a:rPr lang="fr-FR" sz="1000" dirty="0">
                <a:latin typeface="Arial" panose="020B0604020202020204" pitchFamily="34" charset="0"/>
                <a:cs typeface="Arial" panose="020B0604020202020204" pitchFamily="34" charset="0"/>
              </a:rPr>
              <a:t>1</a:t>
            </a:r>
            <a:r>
              <a:rPr lang="fr-FR" sz="1000" baseline="30000" dirty="0">
                <a:latin typeface="Arial" panose="020B0604020202020204" pitchFamily="34" charset="0"/>
                <a:cs typeface="Arial" panose="020B0604020202020204" pitchFamily="34" charset="0"/>
              </a:rPr>
              <a:t>er  FOURNIER Quentin  ANGERS CYCLISME</a:t>
            </a:r>
            <a:endParaRPr lang="fr-FR" sz="1000" dirty="0">
              <a:latin typeface="Arial" panose="020B0604020202020204" pitchFamily="34" charset="0"/>
              <a:cs typeface="Arial" panose="020B0604020202020204" pitchFamily="34" charset="0"/>
            </a:endParaRPr>
          </a:p>
          <a:p>
            <a:r>
              <a:rPr lang="fr-FR" sz="1000" dirty="0">
                <a:latin typeface="Arial" panose="020B0604020202020204" pitchFamily="34" charset="0"/>
                <a:cs typeface="Arial" panose="020B0604020202020204" pitchFamily="34" charset="0"/>
              </a:rPr>
              <a:t>2</a:t>
            </a:r>
            <a:r>
              <a:rPr lang="fr-FR" sz="1000" baseline="30000" dirty="0">
                <a:latin typeface="Arial" panose="020B0604020202020204" pitchFamily="34" charset="0"/>
                <a:cs typeface="Arial" panose="020B0604020202020204" pitchFamily="34" charset="0"/>
              </a:rPr>
              <a:t>ème  GUEGAN Maël  AS BREVINOIS</a:t>
            </a:r>
            <a:endParaRPr lang="fr-FR" sz="1000" dirty="0">
              <a:latin typeface="Arial" panose="020B0604020202020204" pitchFamily="34" charset="0"/>
              <a:cs typeface="Arial" panose="020B0604020202020204" pitchFamily="34" charset="0"/>
            </a:endParaRPr>
          </a:p>
          <a:p>
            <a:r>
              <a:rPr lang="fr-FR" sz="1000" dirty="0">
                <a:latin typeface="Arial" panose="020B0604020202020204" pitchFamily="34" charset="0"/>
                <a:cs typeface="Arial" panose="020B0604020202020204" pitchFamily="34" charset="0"/>
              </a:rPr>
              <a:t>3</a:t>
            </a:r>
            <a:r>
              <a:rPr lang="fr-FR" sz="1000" baseline="30000" dirty="0">
                <a:latin typeface="Arial" panose="020B0604020202020204" pitchFamily="34" charset="0"/>
                <a:cs typeface="Arial" panose="020B0604020202020204" pitchFamily="34" charset="0"/>
              </a:rPr>
              <a:t>ème  LEPINGLARD Nathan  CHÂTEAU D OLONNE</a:t>
            </a:r>
          </a:p>
          <a:p>
            <a:endParaRPr lang="fr-FR" sz="1000" baseline="30000" dirty="0">
              <a:latin typeface="Arial" panose="020B0604020202020204" pitchFamily="34" charset="0"/>
              <a:cs typeface="Arial" panose="020B0604020202020204" pitchFamily="34" charset="0"/>
            </a:endParaRPr>
          </a:p>
          <a:p>
            <a:endParaRPr lang="fr-FR" sz="1000" baseline="30000" dirty="0">
              <a:latin typeface="Arial" panose="020B0604020202020204" pitchFamily="34" charset="0"/>
              <a:cs typeface="Arial" panose="020B0604020202020204" pitchFamily="34" charset="0"/>
            </a:endParaRPr>
          </a:p>
          <a:p>
            <a:r>
              <a:rPr lang="fr-FR" sz="1000" b="1" dirty="0">
                <a:solidFill>
                  <a:srgbClr val="FF0000"/>
                </a:solidFill>
                <a:latin typeface="Arial" panose="020B0604020202020204" pitchFamily="34" charset="0"/>
                <a:cs typeface="Arial" panose="020B0604020202020204" pitchFamily="34" charset="0"/>
              </a:rPr>
              <a:t>2016</a:t>
            </a:r>
          </a:p>
          <a:p>
            <a:r>
              <a:rPr lang="fr-FR" sz="1000" dirty="0">
                <a:latin typeface="Arial" panose="020B0604020202020204" pitchFamily="34" charset="0"/>
                <a:cs typeface="Arial" panose="020B0604020202020204" pitchFamily="34" charset="0"/>
              </a:rPr>
              <a:t>1</a:t>
            </a:r>
            <a:r>
              <a:rPr lang="fr-FR" sz="1000" baseline="30000" dirty="0">
                <a:latin typeface="Arial" panose="020B0604020202020204" pitchFamily="34" charset="0"/>
                <a:cs typeface="Arial" panose="020B0604020202020204" pitchFamily="34" charset="0"/>
              </a:rPr>
              <a:t>er  TURGIS </a:t>
            </a:r>
            <a:r>
              <a:rPr lang="fr-FR" sz="1000" baseline="30000" dirty="0" err="1">
                <a:latin typeface="Arial" panose="020B0604020202020204" pitchFamily="34" charset="0"/>
                <a:cs typeface="Arial" panose="020B0604020202020204" pitchFamily="34" charset="0"/>
              </a:rPr>
              <a:t>Tanguis</a:t>
            </a:r>
            <a:r>
              <a:rPr lang="fr-FR" sz="1000" baseline="30000" dirty="0">
                <a:latin typeface="Arial" panose="020B0604020202020204" pitchFamily="34" charset="0"/>
                <a:cs typeface="Arial" panose="020B0604020202020204" pitchFamily="34" charset="0"/>
              </a:rPr>
              <a:t>  US METRO PARIS</a:t>
            </a:r>
            <a:endParaRPr lang="fr-FR" sz="1000" dirty="0">
              <a:latin typeface="Arial" panose="020B0604020202020204" pitchFamily="34" charset="0"/>
              <a:cs typeface="Arial" panose="020B0604020202020204" pitchFamily="34" charset="0"/>
            </a:endParaRPr>
          </a:p>
          <a:p>
            <a:r>
              <a:rPr lang="fr-FR" sz="1000" dirty="0">
                <a:latin typeface="Arial" panose="020B0604020202020204" pitchFamily="34" charset="0"/>
                <a:cs typeface="Arial" panose="020B0604020202020204" pitchFamily="34" charset="0"/>
              </a:rPr>
              <a:t>2</a:t>
            </a:r>
            <a:r>
              <a:rPr lang="fr-FR" sz="1000" baseline="30000" dirty="0">
                <a:latin typeface="Arial" panose="020B0604020202020204" pitchFamily="34" charset="0"/>
                <a:cs typeface="Arial" panose="020B0604020202020204" pitchFamily="34" charset="0"/>
              </a:rPr>
              <a:t>ème LECAMUS LAMBERT Florentin  CD35</a:t>
            </a:r>
            <a:endParaRPr lang="fr-FR" sz="1000" dirty="0">
              <a:latin typeface="Arial" panose="020B0604020202020204" pitchFamily="34" charset="0"/>
              <a:cs typeface="Arial" panose="020B0604020202020204" pitchFamily="34" charset="0"/>
            </a:endParaRPr>
          </a:p>
          <a:p>
            <a:r>
              <a:rPr lang="fr-FR" sz="1000" dirty="0">
                <a:latin typeface="Arial" panose="020B0604020202020204" pitchFamily="34" charset="0"/>
                <a:cs typeface="Arial" panose="020B0604020202020204" pitchFamily="34" charset="0"/>
              </a:rPr>
              <a:t>3</a:t>
            </a:r>
            <a:r>
              <a:rPr lang="fr-FR" sz="1000" baseline="30000" dirty="0">
                <a:latin typeface="Arial" panose="020B0604020202020204" pitchFamily="34" charset="0"/>
                <a:cs typeface="Arial" panose="020B0604020202020204" pitchFamily="34" charset="0"/>
              </a:rPr>
              <a:t>ème  MARIAULT Axel UC NATES ATLANTIQUE</a:t>
            </a:r>
          </a:p>
          <a:p>
            <a:endParaRPr lang="fr-FR" sz="1000" baseline="30000" dirty="0">
              <a:latin typeface="Arial" panose="020B0604020202020204" pitchFamily="34" charset="0"/>
              <a:cs typeface="Arial" panose="020B0604020202020204" pitchFamily="34" charset="0"/>
            </a:endParaRPr>
          </a:p>
          <a:p>
            <a:endParaRPr lang="fr-FR" sz="1000" baseline="30000" dirty="0">
              <a:latin typeface="Arial" panose="020B0604020202020204" pitchFamily="34" charset="0"/>
              <a:cs typeface="Arial" panose="020B0604020202020204" pitchFamily="34" charset="0"/>
            </a:endParaRPr>
          </a:p>
          <a:p>
            <a:r>
              <a:rPr lang="fr-FR" sz="1000" dirty="0">
                <a:solidFill>
                  <a:srgbClr val="FF0000"/>
                </a:solidFill>
                <a:latin typeface="Arial" panose="020B0604020202020204" pitchFamily="34" charset="0"/>
                <a:cs typeface="Arial" panose="020B0604020202020204" pitchFamily="34" charset="0"/>
              </a:rPr>
              <a:t>2017</a:t>
            </a:r>
          </a:p>
          <a:p>
            <a:r>
              <a:rPr lang="fr-FR" sz="1000" dirty="0">
                <a:latin typeface="Arial" panose="020B0604020202020204" pitchFamily="34" charset="0"/>
                <a:cs typeface="Arial" panose="020B0604020202020204" pitchFamily="34" charset="0"/>
              </a:rPr>
              <a:t>1</a:t>
            </a:r>
            <a:r>
              <a:rPr lang="fr-FR" sz="1000" baseline="30000" dirty="0">
                <a:latin typeface="Arial" panose="020B0604020202020204" pitchFamily="34" charset="0"/>
                <a:cs typeface="Arial" panose="020B0604020202020204" pitchFamily="34" charset="0"/>
              </a:rPr>
              <a:t>er LECAMUS LAMBERT Florentin  CD35</a:t>
            </a:r>
            <a:endParaRPr lang="fr-FR" sz="1000" dirty="0">
              <a:latin typeface="Arial" panose="020B0604020202020204" pitchFamily="34" charset="0"/>
              <a:cs typeface="Arial" panose="020B0604020202020204" pitchFamily="34" charset="0"/>
            </a:endParaRPr>
          </a:p>
          <a:p>
            <a:r>
              <a:rPr lang="fr-FR" sz="1000" dirty="0">
                <a:latin typeface="Arial" panose="020B0604020202020204" pitchFamily="34" charset="0"/>
                <a:cs typeface="Arial" panose="020B0604020202020204" pitchFamily="34" charset="0"/>
              </a:rPr>
              <a:t>2</a:t>
            </a:r>
            <a:r>
              <a:rPr lang="fr-FR" sz="1000" baseline="30000" dirty="0">
                <a:latin typeface="Arial" panose="020B0604020202020204" pitchFamily="34" charset="0"/>
                <a:cs typeface="Arial" panose="020B0604020202020204" pitchFamily="34" charset="0"/>
              </a:rPr>
              <a:t>ème DEVANNE Antoine  CR POUZAUGE </a:t>
            </a:r>
            <a:endParaRPr lang="fr-FR" sz="1000" dirty="0">
              <a:latin typeface="Arial" panose="020B0604020202020204" pitchFamily="34" charset="0"/>
              <a:cs typeface="Arial" panose="020B0604020202020204" pitchFamily="34" charset="0"/>
            </a:endParaRPr>
          </a:p>
          <a:p>
            <a:r>
              <a:rPr lang="fr-FR" sz="1000" dirty="0">
                <a:latin typeface="Arial" panose="020B0604020202020204" pitchFamily="34" charset="0"/>
                <a:cs typeface="Arial" panose="020B0604020202020204" pitchFamily="34" charset="0"/>
              </a:rPr>
              <a:t>3</a:t>
            </a:r>
            <a:r>
              <a:rPr lang="fr-FR" sz="1000" baseline="30000" dirty="0">
                <a:latin typeface="Arial" panose="020B0604020202020204" pitchFamily="34" charset="0"/>
                <a:cs typeface="Arial" panose="020B0604020202020204" pitchFamily="34" charset="0"/>
              </a:rPr>
              <a:t>ème MAERTENS Gautier  UC  BRIOCHINE</a:t>
            </a:r>
          </a:p>
          <a:p>
            <a:endParaRPr lang="fr-FR" sz="1000" baseline="30000" dirty="0">
              <a:latin typeface="Arial" panose="020B0604020202020204" pitchFamily="34" charset="0"/>
              <a:cs typeface="Arial" panose="020B0604020202020204" pitchFamily="34" charset="0"/>
            </a:endParaRPr>
          </a:p>
          <a:p>
            <a:endParaRPr lang="fr-FR" sz="1000" baseline="30000" dirty="0">
              <a:latin typeface="Arial" panose="020B0604020202020204" pitchFamily="34" charset="0"/>
              <a:cs typeface="Arial" panose="020B0604020202020204" pitchFamily="34" charset="0"/>
            </a:endParaRPr>
          </a:p>
          <a:p>
            <a:r>
              <a:rPr lang="fr-FR" sz="1000" dirty="0">
                <a:solidFill>
                  <a:srgbClr val="FF0000"/>
                </a:solidFill>
                <a:latin typeface="Arial" panose="020B0604020202020204" pitchFamily="34" charset="0"/>
                <a:cs typeface="Arial" panose="020B0604020202020204" pitchFamily="34" charset="0"/>
              </a:rPr>
              <a:t>2018</a:t>
            </a:r>
          </a:p>
          <a:p>
            <a:r>
              <a:rPr lang="fr-FR" sz="1000" dirty="0">
                <a:latin typeface="Arial" panose="020B0604020202020204" pitchFamily="34" charset="0"/>
                <a:cs typeface="Arial" panose="020B0604020202020204" pitchFamily="34" charset="0"/>
              </a:rPr>
              <a:t>1</a:t>
            </a:r>
            <a:r>
              <a:rPr lang="fr-FR" sz="1000" baseline="30000" dirty="0">
                <a:latin typeface="Arial" panose="020B0604020202020204" pitchFamily="34" charset="0"/>
                <a:cs typeface="Arial" panose="020B0604020202020204" pitchFamily="34" charset="0"/>
              </a:rPr>
              <a:t>er   DAVID Maxence   Sud de l’Heure Cyclisme </a:t>
            </a:r>
            <a:endParaRPr lang="fr-FR" sz="1000" dirty="0">
              <a:latin typeface="Arial" panose="020B0604020202020204" pitchFamily="34" charset="0"/>
              <a:cs typeface="Arial" panose="020B0604020202020204" pitchFamily="34" charset="0"/>
            </a:endParaRPr>
          </a:p>
          <a:p>
            <a:r>
              <a:rPr lang="fr-FR" sz="1000" dirty="0">
                <a:latin typeface="Arial" panose="020B0604020202020204" pitchFamily="34" charset="0"/>
                <a:cs typeface="Arial" panose="020B0604020202020204" pitchFamily="34" charset="0"/>
              </a:rPr>
              <a:t>2</a:t>
            </a:r>
            <a:r>
              <a:rPr lang="fr-FR" sz="1000" baseline="30000" dirty="0">
                <a:latin typeface="Arial" panose="020B0604020202020204" pitchFamily="34" charset="0"/>
                <a:cs typeface="Arial" panose="020B0604020202020204" pitchFamily="34" charset="0"/>
              </a:rPr>
              <a:t>ème DUBOIS Pierre Emmanuel  OC Redon </a:t>
            </a:r>
            <a:endParaRPr lang="fr-FR" sz="1000" dirty="0">
              <a:latin typeface="Arial" panose="020B0604020202020204" pitchFamily="34" charset="0"/>
              <a:cs typeface="Arial" panose="020B0604020202020204" pitchFamily="34" charset="0"/>
            </a:endParaRPr>
          </a:p>
          <a:p>
            <a:r>
              <a:rPr lang="fr-FR" sz="1000" dirty="0">
                <a:latin typeface="Arial" panose="020B0604020202020204" pitchFamily="34" charset="0"/>
                <a:cs typeface="Arial" panose="020B0604020202020204" pitchFamily="34" charset="0"/>
              </a:rPr>
              <a:t>3</a:t>
            </a:r>
            <a:r>
              <a:rPr lang="fr-FR" sz="1000" baseline="30000" dirty="0">
                <a:latin typeface="Arial" panose="020B0604020202020204" pitchFamily="34" charset="0"/>
                <a:cs typeface="Arial" panose="020B0604020202020204" pitchFamily="34" charset="0"/>
              </a:rPr>
              <a:t>ème TOUMIRE Hugo VC Catenay</a:t>
            </a:r>
          </a:p>
          <a:p>
            <a:endParaRPr lang="fr-FR" sz="1000" baseline="30000" dirty="0">
              <a:latin typeface="Arial" panose="020B0604020202020204" pitchFamily="34" charset="0"/>
              <a:cs typeface="Arial" panose="020B0604020202020204" pitchFamily="34" charset="0"/>
            </a:endParaRPr>
          </a:p>
          <a:p>
            <a:r>
              <a:rPr lang="fr-FR" sz="1000" b="1" dirty="0">
                <a:solidFill>
                  <a:srgbClr val="FF0000"/>
                </a:solidFill>
                <a:latin typeface="Arial" panose="020B0604020202020204" pitchFamily="34" charset="0"/>
                <a:cs typeface="Arial" panose="020B0604020202020204" pitchFamily="34" charset="0"/>
              </a:rPr>
              <a:t>2019</a:t>
            </a:r>
          </a:p>
          <a:p>
            <a:r>
              <a:rPr lang="fr-FR" sz="1000" dirty="0">
                <a:latin typeface="Arial" panose="020B0604020202020204" pitchFamily="34" charset="0"/>
                <a:cs typeface="Arial" panose="020B0604020202020204" pitchFamily="34" charset="0"/>
              </a:rPr>
              <a:t>1</a:t>
            </a:r>
            <a:r>
              <a:rPr lang="fr-FR" sz="1000" baseline="30000" dirty="0">
                <a:latin typeface="Arial" panose="020B0604020202020204" pitchFamily="34" charset="0"/>
                <a:cs typeface="Arial" panose="020B0604020202020204" pitchFamily="34" charset="0"/>
              </a:rPr>
              <a:t>er PAGE Hugo ES Auneau Cyclisme</a:t>
            </a:r>
            <a:endParaRPr lang="fr-FR" sz="1000" dirty="0">
              <a:latin typeface="Arial" panose="020B0604020202020204" pitchFamily="34" charset="0"/>
              <a:cs typeface="Arial" panose="020B0604020202020204" pitchFamily="34" charset="0"/>
            </a:endParaRPr>
          </a:p>
          <a:p>
            <a:r>
              <a:rPr lang="fr-FR" sz="1000" dirty="0">
                <a:latin typeface="Arial" panose="020B0604020202020204" pitchFamily="34" charset="0"/>
                <a:cs typeface="Arial" panose="020B0604020202020204" pitchFamily="34" charset="0"/>
              </a:rPr>
              <a:t>2</a:t>
            </a:r>
            <a:r>
              <a:rPr lang="fr-FR" sz="1000" baseline="30000" dirty="0">
                <a:latin typeface="Arial" panose="020B0604020202020204" pitchFamily="34" charset="0"/>
                <a:cs typeface="Arial" panose="020B0604020202020204" pitchFamily="34" charset="0"/>
              </a:rPr>
              <a:t>ème  TOUMIRE Hugo VC Catenay</a:t>
            </a:r>
            <a:endParaRPr lang="fr-FR" sz="1000" dirty="0">
              <a:latin typeface="Arial" panose="020B0604020202020204" pitchFamily="34" charset="0"/>
              <a:cs typeface="Arial" panose="020B0604020202020204" pitchFamily="34" charset="0"/>
            </a:endParaRPr>
          </a:p>
          <a:p>
            <a:r>
              <a:rPr lang="fr-FR" sz="1000" dirty="0">
                <a:latin typeface="Arial" panose="020B0604020202020204" pitchFamily="34" charset="0"/>
                <a:cs typeface="Arial" panose="020B0604020202020204" pitchFamily="34" charset="0"/>
              </a:rPr>
              <a:t>3</a:t>
            </a:r>
            <a:r>
              <a:rPr lang="fr-FR" sz="1000" baseline="30000" dirty="0">
                <a:latin typeface="Arial" panose="020B0604020202020204" pitchFamily="34" charset="0"/>
                <a:cs typeface="Arial" panose="020B0604020202020204" pitchFamily="34" charset="0"/>
              </a:rPr>
              <a:t>ème HERON Antonin AS Tourlaville </a:t>
            </a:r>
            <a:endParaRPr lang="fr-FR" sz="1000" dirty="0">
              <a:latin typeface="Arial" panose="020B0604020202020204" pitchFamily="34" charset="0"/>
              <a:cs typeface="Arial" panose="020B0604020202020204" pitchFamily="34" charset="0"/>
            </a:endParaRPr>
          </a:p>
          <a:p>
            <a:endParaRPr lang="fr-FR" sz="1000" baseline="30000" dirty="0">
              <a:effectLst>
                <a:outerShdw blurRad="38100" dist="38100" dir="2700000" algn="tl">
                  <a:srgbClr val="000000">
                    <a:alpha val="43137"/>
                  </a:srgbClr>
                </a:outerShdw>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2020</a:t>
            </a:r>
          </a:p>
          <a:p>
            <a:endParaRPr lang="fr-FR" sz="1000" baseline="30000" dirty="0">
              <a:effectLst>
                <a:outerShdw blurRad="38100" dist="38100" dir="2700000" algn="tl">
                  <a:srgbClr val="000000">
                    <a:alpha val="43137"/>
                  </a:srgbClr>
                </a:outerShdw>
              </a:effectLst>
            </a:endParaRPr>
          </a:p>
          <a:p>
            <a:r>
              <a:rPr lang="fr-FR" sz="1000" baseline="30000" dirty="0">
                <a:effectLst>
                  <a:outerShdw blurRad="38100" dist="38100" dir="2700000" algn="tl">
                    <a:srgbClr val="000000">
                      <a:alpha val="43137"/>
                    </a:srgbClr>
                  </a:outerShdw>
                </a:effectLst>
              </a:rPr>
              <a:t>L’édition n’a pas eu lieu.</a:t>
            </a:r>
          </a:p>
          <a:p>
            <a:endParaRPr lang="fr-FR" sz="1000" baseline="30000" dirty="0">
              <a:effectLst>
                <a:outerShdw blurRad="38100" dist="38100" dir="2700000" algn="tl">
                  <a:srgbClr val="000000">
                    <a:alpha val="43137"/>
                  </a:srgbClr>
                </a:outerShdw>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2021</a:t>
            </a:r>
          </a:p>
          <a:p>
            <a:endParaRPr lang="fr-FR" sz="1000" baseline="30000" dirty="0">
              <a:effectLst>
                <a:outerShdw blurRad="38100" dist="38100" dir="2700000" algn="tl">
                  <a:srgbClr val="000000">
                    <a:alpha val="43137"/>
                  </a:srgbClr>
                </a:outerShdw>
              </a:effectLst>
            </a:endParaRPr>
          </a:p>
          <a:p>
            <a:r>
              <a:rPr lang="fr-FR" sz="1000" baseline="30000" dirty="0">
                <a:effectLst>
                  <a:outerShdw blurRad="38100" dist="38100" dir="2700000" algn="tl">
                    <a:srgbClr val="000000">
                      <a:alpha val="43137"/>
                    </a:srgbClr>
                  </a:outerShdw>
                </a:effectLst>
              </a:rPr>
              <a:t>L’édition n’a pas eu lieu. </a:t>
            </a:r>
          </a:p>
          <a:p>
            <a:endParaRPr lang="fr-FR" sz="1000" baseline="30000" dirty="0">
              <a:effectLst>
                <a:outerShdw blurRad="38100" dist="38100" dir="2700000" algn="tl">
                  <a:srgbClr val="000000">
                    <a:alpha val="43137"/>
                  </a:srgbClr>
                </a:outerShdw>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2022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000" b="1" dirty="0">
              <a:solidFill>
                <a:srgbClr val="FF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r>
              <a:rPr kumimoji="0" lang="fr-FR" sz="10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er BRIAND Enzo UC Nantes Atlantique</a:t>
            </a:r>
            <a:endParaRPr kumimoji="0" lang="fr-FR"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fr-FR" sz="10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ème  LAURENSOT Edgar OCC Cessonnais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r>
              <a:rPr kumimoji="0" lang="fr-FR" sz="10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ème  HUE Antoine VCP Loudéac</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000" baseline="300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2023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r>
              <a:rPr kumimoji="0" lang="fr-FR" sz="10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fr-FR" sz="10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ème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r>
              <a:rPr kumimoji="0" lang="fr-FR" sz="10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ème</a:t>
            </a:r>
            <a:endParaRPr kumimoji="0" lang="fr-FR" sz="1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endParaRPr lang="fr-FR" sz="1000" baseline="30000" dirty="0">
              <a:effectLst>
                <a:outerShdw blurRad="38100" dist="38100" dir="2700000" algn="tl">
                  <a:srgbClr val="000000">
                    <a:alpha val="43137"/>
                  </a:srgbClr>
                </a:outerShdw>
              </a:effectLst>
            </a:endParaRPr>
          </a:p>
          <a:p>
            <a:endParaRPr lang="fr-FR" sz="1000" baseline="30000" dirty="0">
              <a:effectLst>
                <a:outerShdw blurRad="38100" dist="38100" dir="2700000" algn="tl">
                  <a:srgbClr val="000000">
                    <a:alpha val="43137"/>
                  </a:srgbClr>
                </a:outerShdw>
              </a:effectLst>
            </a:endParaRPr>
          </a:p>
          <a:p>
            <a:endParaRPr lang="fr-FR" sz="1000" baseline="30000" dirty="0">
              <a:effectLst>
                <a:outerShdw blurRad="38100" dist="38100" dir="2700000" algn="tl">
                  <a:srgbClr val="000000">
                    <a:alpha val="43137"/>
                  </a:srgbClr>
                </a:outerShdw>
              </a:effectLst>
            </a:endParaRPr>
          </a:p>
          <a:p>
            <a:endParaRPr lang="fr-FR" sz="1000" baseline="30000" dirty="0">
              <a:effectLst>
                <a:outerShdw blurRad="38100" dist="38100" dir="2700000" algn="tl">
                  <a:srgbClr val="000000">
                    <a:alpha val="43137"/>
                  </a:srgbClr>
                </a:outerShdw>
              </a:effectLst>
            </a:endParaRPr>
          </a:p>
          <a:p>
            <a:endParaRPr lang="fr-FR" sz="422" i="1" baseline="30000" dirty="0"/>
          </a:p>
        </p:txBody>
      </p:sp>
      <p:pic>
        <p:nvPicPr>
          <p:cNvPr id="10" name="Image 9">
            <a:extLst>
              <a:ext uri="{FF2B5EF4-FFF2-40B4-BE49-F238E27FC236}">
                <a16:creationId xmlns:a16="http://schemas.microsoft.com/office/drawing/2014/main" id="{ECD82D48-7DBF-42D1-9C77-E4FA7CA063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67" y="36729"/>
            <a:ext cx="1884913" cy="385900"/>
          </a:xfrm>
          <a:prstGeom prst="rect">
            <a:avLst/>
          </a:prstGeom>
        </p:spPr>
      </p:pic>
      <p:pic>
        <p:nvPicPr>
          <p:cNvPr id="12" name="Image 11">
            <a:extLst>
              <a:ext uri="{FF2B5EF4-FFF2-40B4-BE49-F238E27FC236}">
                <a16:creationId xmlns:a16="http://schemas.microsoft.com/office/drawing/2014/main" id="{EA3D4E7A-A0C0-4B89-BC4F-AF2A0E78368E}"/>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94939" y="142510"/>
            <a:ext cx="884743" cy="1080868"/>
          </a:xfrm>
          <a:prstGeom prst="rect">
            <a:avLst/>
          </a:prstGeom>
        </p:spPr>
      </p:pic>
    </p:spTree>
    <p:extLst>
      <p:ext uri="{BB962C8B-B14F-4D97-AF65-F5344CB8AC3E}">
        <p14:creationId xmlns:p14="http://schemas.microsoft.com/office/powerpoint/2010/main" val="2675431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9412" y="251520"/>
            <a:ext cx="6377940" cy="9145016"/>
          </a:xfrm>
        </p:spPr>
        <p:txBody>
          <a:bodyPr>
            <a:normAutofit/>
          </a:bodyPr>
          <a:lstStyle/>
          <a:p>
            <a:pPr marL="0" lvl="0" indent="449263" algn="ctr" fontAlgn="base">
              <a:spcBef>
                <a:spcPct val="0"/>
              </a:spcBef>
              <a:spcAft>
                <a:spcPct val="0"/>
              </a:spcAft>
              <a:buClrTx/>
              <a:buSzTx/>
              <a:buNone/>
            </a:pPr>
            <a:r>
              <a:rPr lang="de-DE" altLang="ja-JP" sz="1800" b="1" dirty="0">
                <a:solidFill>
                  <a:srgbClr val="FF0000"/>
                </a:solidFill>
                <a:latin typeface="Arial Black" pitchFamily="34" charset="0"/>
                <a:ea typeface="Andale Sans UI" charset="0"/>
                <a:cs typeface="Times New Roman" pitchFamily="18" charset="0"/>
              </a:rPr>
              <a:t>RETOUR EN IMAGES</a:t>
            </a:r>
          </a:p>
        </p:txBody>
      </p:sp>
      <p:pic>
        <p:nvPicPr>
          <p:cNvPr id="8" name="Image 2">
            <a:extLst>
              <a:ext uri="{FF2B5EF4-FFF2-40B4-BE49-F238E27FC236}">
                <a16:creationId xmlns:a16="http://schemas.microsoft.com/office/drawing/2014/main" id="{222D2E6F-4138-44E3-885C-CF637864F2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7032" y="827584"/>
            <a:ext cx="2626602" cy="1637257"/>
          </a:xfrm>
          <a:prstGeom prst="rect">
            <a:avLst/>
          </a:prstGeom>
          <a:ln>
            <a:noFill/>
          </a:ln>
          <a:effectLst>
            <a:softEdge rad="112500"/>
          </a:effectLst>
        </p:spPr>
      </p:pic>
      <p:sp>
        <p:nvSpPr>
          <p:cNvPr id="9" name="ZoneTexte 8">
            <a:extLst>
              <a:ext uri="{FF2B5EF4-FFF2-40B4-BE49-F238E27FC236}">
                <a16:creationId xmlns:a16="http://schemas.microsoft.com/office/drawing/2014/main" id="{5D0B5EFC-1302-43AA-89F1-D527C2CFBE5B}"/>
              </a:ext>
            </a:extLst>
          </p:cNvPr>
          <p:cNvSpPr txBox="1"/>
          <p:nvPr/>
        </p:nvSpPr>
        <p:spPr>
          <a:xfrm>
            <a:off x="3717032" y="2483768"/>
            <a:ext cx="2592288" cy="276999"/>
          </a:xfrm>
          <a:prstGeom prst="rect">
            <a:avLst/>
          </a:prstGeom>
          <a:noFill/>
        </p:spPr>
        <p:txBody>
          <a:bodyPr wrap="square" rtlCol="0">
            <a:spAutoFit/>
          </a:bodyPr>
          <a:lstStyle/>
          <a:p>
            <a:pPr algn="ctr"/>
            <a:r>
              <a:rPr lang="fr-FR" sz="1200" b="1" dirty="0">
                <a:solidFill>
                  <a:srgbClr val="FF0000"/>
                </a:solidFill>
              </a:rPr>
              <a:t>Tanguy TURGIS - 2016</a:t>
            </a:r>
          </a:p>
        </p:txBody>
      </p:sp>
      <p:pic>
        <p:nvPicPr>
          <p:cNvPr id="11" name="Image 10">
            <a:extLst>
              <a:ext uri="{FF2B5EF4-FFF2-40B4-BE49-F238E27FC236}">
                <a16:creationId xmlns:a16="http://schemas.microsoft.com/office/drawing/2014/main" id="{0C743547-1DF1-4954-98D1-19D5EA10AF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80" y="827584"/>
            <a:ext cx="2594720" cy="1593809"/>
          </a:xfrm>
          <a:prstGeom prst="rect">
            <a:avLst/>
          </a:prstGeom>
          <a:ln>
            <a:noFill/>
          </a:ln>
          <a:effectLst>
            <a:softEdge rad="112500"/>
          </a:effectLst>
        </p:spPr>
      </p:pic>
      <p:sp>
        <p:nvSpPr>
          <p:cNvPr id="12" name="ZoneTexte 11">
            <a:extLst>
              <a:ext uri="{FF2B5EF4-FFF2-40B4-BE49-F238E27FC236}">
                <a16:creationId xmlns:a16="http://schemas.microsoft.com/office/drawing/2014/main" id="{829B1801-4F23-4F1D-998A-571D086BFD7A}"/>
              </a:ext>
            </a:extLst>
          </p:cNvPr>
          <p:cNvSpPr txBox="1"/>
          <p:nvPr/>
        </p:nvSpPr>
        <p:spPr>
          <a:xfrm>
            <a:off x="548680" y="2494801"/>
            <a:ext cx="2592288" cy="276999"/>
          </a:xfrm>
          <a:prstGeom prst="rect">
            <a:avLst/>
          </a:prstGeom>
          <a:noFill/>
        </p:spPr>
        <p:txBody>
          <a:bodyPr wrap="square" rtlCol="0">
            <a:spAutoFit/>
          </a:bodyPr>
          <a:lstStyle/>
          <a:p>
            <a:pPr algn="ctr"/>
            <a:r>
              <a:rPr lang="fr-FR" sz="1200" b="1" dirty="0">
                <a:solidFill>
                  <a:srgbClr val="FF0000"/>
                </a:solidFill>
              </a:rPr>
              <a:t>Quentin  FOURNIER - 2015</a:t>
            </a:r>
          </a:p>
        </p:txBody>
      </p:sp>
      <p:pic>
        <p:nvPicPr>
          <p:cNvPr id="14" name="Image 13">
            <a:extLst>
              <a:ext uri="{FF2B5EF4-FFF2-40B4-BE49-F238E27FC236}">
                <a16:creationId xmlns:a16="http://schemas.microsoft.com/office/drawing/2014/main" id="{C0D83459-5018-42C3-ABF9-366D59D0E78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 r="1507" b="6467"/>
          <a:stretch/>
        </p:blipFill>
        <p:spPr>
          <a:xfrm>
            <a:off x="476672" y="2812618"/>
            <a:ext cx="2592288" cy="1630581"/>
          </a:xfrm>
          <a:prstGeom prst="rect">
            <a:avLst/>
          </a:prstGeom>
          <a:ln>
            <a:noFill/>
          </a:ln>
          <a:effectLst>
            <a:softEdge rad="112500"/>
          </a:effectLst>
        </p:spPr>
      </p:pic>
      <p:sp>
        <p:nvSpPr>
          <p:cNvPr id="15" name="ZoneTexte 14">
            <a:extLst>
              <a:ext uri="{FF2B5EF4-FFF2-40B4-BE49-F238E27FC236}">
                <a16:creationId xmlns:a16="http://schemas.microsoft.com/office/drawing/2014/main" id="{829B1801-4F23-4F1D-998A-571D086BFD7A}"/>
              </a:ext>
            </a:extLst>
          </p:cNvPr>
          <p:cNvSpPr txBox="1"/>
          <p:nvPr/>
        </p:nvSpPr>
        <p:spPr>
          <a:xfrm>
            <a:off x="363766" y="4547029"/>
            <a:ext cx="2592288" cy="276999"/>
          </a:xfrm>
          <a:prstGeom prst="rect">
            <a:avLst/>
          </a:prstGeom>
          <a:noFill/>
        </p:spPr>
        <p:txBody>
          <a:bodyPr wrap="square" rtlCol="0">
            <a:spAutoFit/>
          </a:bodyPr>
          <a:lstStyle/>
          <a:p>
            <a:pPr algn="ctr"/>
            <a:r>
              <a:rPr lang="fr-FR" sz="1200" b="1" dirty="0">
                <a:solidFill>
                  <a:srgbClr val="FF0000"/>
                </a:solidFill>
              </a:rPr>
              <a:t>Florentin LECAMUS LAMBERT - 2017</a:t>
            </a:r>
          </a:p>
        </p:txBody>
      </p:sp>
      <p:pic>
        <p:nvPicPr>
          <p:cNvPr id="13" name="Image 12">
            <a:extLst>
              <a:ext uri="{FF2B5EF4-FFF2-40B4-BE49-F238E27FC236}">
                <a16:creationId xmlns:a16="http://schemas.microsoft.com/office/drawing/2014/main" id="{09EFC7F9-0CBF-4F0D-BEF2-94E00376078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3804" b="11454"/>
          <a:stretch/>
        </p:blipFill>
        <p:spPr>
          <a:xfrm>
            <a:off x="3717032" y="2816611"/>
            <a:ext cx="2741529" cy="1800199"/>
          </a:xfrm>
          <a:prstGeom prst="rect">
            <a:avLst/>
          </a:prstGeom>
          <a:ln>
            <a:noFill/>
          </a:ln>
          <a:effectLst>
            <a:softEdge rad="112500"/>
          </a:effectLst>
        </p:spPr>
      </p:pic>
      <p:sp>
        <p:nvSpPr>
          <p:cNvPr id="17" name="ZoneTexte 16">
            <a:extLst>
              <a:ext uri="{FF2B5EF4-FFF2-40B4-BE49-F238E27FC236}">
                <a16:creationId xmlns:a16="http://schemas.microsoft.com/office/drawing/2014/main" id="{3AFF4BEA-E7D9-457E-BCA3-1B00DE67FB87}"/>
              </a:ext>
            </a:extLst>
          </p:cNvPr>
          <p:cNvSpPr txBox="1"/>
          <p:nvPr/>
        </p:nvSpPr>
        <p:spPr>
          <a:xfrm>
            <a:off x="3751346" y="4547029"/>
            <a:ext cx="2592288" cy="276999"/>
          </a:xfrm>
          <a:prstGeom prst="rect">
            <a:avLst/>
          </a:prstGeom>
          <a:noFill/>
        </p:spPr>
        <p:txBody>
          <a:bodyPr wrap="square" rtlCol="0">
            <a:spAutoFit/>
          </a:bodyPr>
          <a:lstStyle/>
          <a:p>
            <a:pPr algn="ctr"/>
            <a:r>
              <a:rPr lang="fr-FR" sz="1200" b="1" dirty="0">
                <a:solidFill>
                  <a:srgbClr val="FF0000"/>
                </a:solidFill>
              </a:rPr>
              <a:t>MAXENCE David - 2018</a:t>
            </a:r>
          </a:p>
        </p:txBody>
      </p:sp>
      <p:pic>
        <p:nvPicPr>
          <p:cNvPr id="18" name="Image 17">
            <a:extLst>
              <a:ext uri="{FF2B5EF4-FFF2-40B4-BE49-F238E27FC236}">
                <a16:creationId xmlns:a16="http://schemas.microsoft.com/office/drawing/2014/main" id="{45FC3051-B7F4-4637-8CFB-D4C3D6F2AF3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573" r="1761" b="1"/>
          <a:stretch/>
        </p:blipFill>
        <p:spPr>
          <a:xfrm>
            <a:off x="509126" y="4917332"/>
            <a:ext cx="2340159" cy="1316340"/>
          </a:xfrm>
          <a:prstGeom prst="rect">
            <a:avLst/>
          </a:prstGeom>
          <a:effectLst>
            <a:softEdge rad="127000"/>
          </a:effectLst>
        </p:spPr>
      </p:pic>
      <p:pic>
        <p:nvPicPr>
          <p:cNvPr id="19" name="Picture 2" descr="Lâimage contient peut-ÃªtreÂ : 1 personne, plein air">
            <a:extLst>
              <a:ext uri="{FF2B5EF4-FFF2-40B4-BE49-F238E27FC236}">
                <a16:creationId xmlns:a16="http://schemas.microsoft.com/office/drawing/2014/main" id="{65C9B482-470D-4606-B647-089CEAFE432B}"/>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 t="15730" r="1416" b="8428"/>
          <a:stretch/>
        </p:blipFill>
        <p:spPr bwMode="auto">
          <a:xfrm>
            <a:off x="489830" y="6307381"/>
            <a:ext cx="2340159" cy="1201709"/>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pic>
        <p:nvPicPr>
          <p:cNvPr id="21" name="Image 20">
            <a:extLst>
              <a:ext uri="{FF2B5EF4-FFF2-40B4-BE49-F238E27FC236}">
                <a16:creationId xmlns:a16="http://schemas.microsoft.com/office/drawing/2014/main" id="{75A4BA9A-EEC8-463A-875A-19469D21293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738" r="15263"/>
          <a:stretch/>
        </p:blipFill>
        <p:spPr>
          <a:xfrm>
            <a:off x="3938820" y="6055410"/>
            <a:ext cx="2377018" cy="1337073"/>
          </a:xfrm>
          <a:prstGeom prst="rect">
            <a:avLst/>
          </a:prstGeom>
          <a:effectLst>
            <a:softEdge rad="114300"/>
          </a:effectLst>
        </p:spPr>
      </p:pic>
      <p:pic>
        <p:nvPicPr>
          <p:cNvPr id="22" name="Image 21">
            <a:extLst>
              <a:ext uri="{FF2B5EF4-FFF2-40B4-BE49-F238E27FC236}">
                <a16:creationId xmlns:a16="http://schemas.microsoft.com/office/drawing/2014/main" id="{9D350132-662A-458F-94B0-C4D57F82A62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7622" r="4822"/>
          <a:stretch/>
        </p:blipFill>
        <p:spPr>
          <a:xfrm>
            <a:off x="3964455" y="4912067"/>
            <a:ext cx="2340159" cy="1176684"/>
          </a:xfrm>
          <a:prstGeom prst="rect">
            <a:avLst/>
          </a:prstGeom>
          <a:effectLst>
            <a:softEdge rad="165100"/>
          </a:effectLst>
        </p:spPr>
      </p:pic>
      <p:pic>
        <p:nvPicPr>
          <p:cNvPr id="24" name="Image 23">
            <a:extLst>
              <a:ext uri="{FF2B5EF4-FFF2-40B4-BE49-F238E27FC236}">
                <a16:creationId xmlns:a16="http://schemas.microsoft.com/office/drawing/2014/main" id="{6E09E75B-A555-47A4-A310-C74CBE8231A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624" y="41874"/>
            <a:ext cx="1738460" cy="352784"/>
          </a:xfrm>
          <a:prstGeom prst="rect">
            <a:avLst/>
          </a:prstGeom>
        </p:spPr>
      </p:pic>
      <p:pic>
        <p:nvPicPr>
          <p:cNvPr id="4" name="Image 3">
            <a:extLst>
              <a:ext uri="{FF2B5EF4-FFF2-40B4-BE49-F238E27FC236}">
                <a16:creationId xmlns:a16="http://schemas.microsoft.com/office/drawing/2014/main" id="{6E01705E-1F41-3A4F-D932-8982F7F8AED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5400000">
            <a:off x="1736779" y="7540555"/>
            <a:ext cx="1402353" cy="1551722"/>
          </a:xfrm>
          <a:prstGeom prst="rect">
            <a:avLst/>
          </a:prstGeom>
          <a:effectLst>
            <a:softEdge rad="127000"/>
          </a:effectLst>
        </p:spPr>
      </p:pic>
      <p:pic>
        <p:nvPicPr>
          <p:cNvPr id="6" name="Image 5" descr="Une image contenant ciel, extérieur, arbre, route&#10;&#10;Description générée automatiquement">
            <a:extLst>
              <a:ext uri="{FF2B5EF4-FFF2-40B4-BE49-F238E27FC236}">
                <a16:creationId xmlns:a16="http://schemas.microsoft.com/office/drawing/2014/main" id="{43339E2F-4DEE-C6E6-D847-EED95FDE130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77072" y="7611930"/>
            <a:ext cx="2100311" cy="1513763"/>
          </a:xfrm>
          <a:prstGeom prst="rect">
            <a:avLst/>
          </a:prstGeom>
          <a:effectLst>
            <a:softEdge rad="88900"/>
          </a:effectLst>
        </p:spPr>
      </p:pic>
      <p:sp>
        <p:nvSpPr>
          <p:cNvPr id="5" name="ZoneTexte 4">
            <a:extLst>
              <a:ext uri="{FF2B5EF4-FFF2-40B4-BE49-F238E27FC236}">
                <a16:creationId xmlns:a16="http://schemas.microsoft.com/office/drawing/2014/main" id="{BF2AAB36-CA4B-A9E5-E0E2-99621E19EA68}"/>
              </a:ext>
            </a:extLst>
          </p:cNvPr>
          <p:cNvSpPr txBox="1"/>
          <p:nvPr/>
        </p:nvSpPr>
        <p:spPr>
          <a:xfrm>
            <a:off x="4077072" y="7433947"/>
            <a:ext cx="2100310" cy="276999"/>
          </a:xfrm>
          <a:prstGeom prst="rect">
            <a:avLst/>
          </a:prstGeom>
          <a:noFill/>
        </p:spPr>
        <p:txBody>
          <a:bodyPr wrap="square" rtlCol="0">
            <a:spAutoFit/>
          </a:bodyPr>
          <a:lstStyle/>
          <a:p>
            <a:pPr algn="ctr"/>
            <a:r>
              <a:rPr lang="fr-FR" sz="1200" b="1" dirty="0">
                <a:solidFill>
                  <a:srgbClr val="FF0000"/>
                </a:solidFill>
                <a:cs typeface="Calibri" panose="020F0502020204030204" pitchFamily="34" charset="0"/>
              </a:rPr>
              <a:t>Enzo BRIAND - 2022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68C95E-9322-4515-8AB4-C50AA8002F10}"/>
              </a:ext>
            </a:extLst>
          </p:cNvPr>
          <p:cNvSpPr/>
          <p:nvPr/>
        </p:nvSpPr>
        <p:spPr>
          <a:xfrm>
            <a:off x="116632" y="179512"/>
            <a:ext cx="6480720" cy="9733434"/>
          </a:xfrm>
          <a:prstGeom prst="rect">
            <a:avLst/>
          </a:prstGeom>
        </p:spPr>
        <p:txBody>
          <a:bodyPr wrap="square">
            <a:spAutoFit/>
          </a:bodyPr>
          <a:lstStyle/>
          <a:p>
            <a:pPr algn="ctr">
              <a:spcAft>
                <a:spcPts val="1200"/>
              </a:spcAft>
            </a:pPr>
            <a:r>
              <a:rPr lang="fr-FR" sz="3600" b="1" dirty="0">
                <a:solidFill>
                  <a:srgbClr val="00B0F0"/>
                </a:solidFill>
                <a:latin typeface="Calibri" panose="020F0502020204030204" pitchFamily="34" charset="0"/>
                <a:ea typeface="Times New Roman" panose="02020603050405020304" pitchFamily="18" charset="0"/>
                <a:cs typeface="Times New Roman" panose="02020603050405020304" pitchFamily="18" charset="0"/>
              </a:rPr>
              <a:t>HEBERGEMENT</a:t>
            </a:r>
            <a:endParaRPr lang="fr-FR" sz="3600" b="1" dirty="0">
              <a:latin typeface="Calibri" panose="020F0502020204030204" pitchFamily="34" charset="0"/>
              <a:ea typeface="Times New Roman" panose="02020603050405020304" pitchFamily="18" charset="0"/>
              <a:cs typeface="Times New Roman" panose="02020603050405020304" pitchFamily="18" charset="0"/>
            </a:endParaRPr>
          </a:p>
          <a:p>
            <a:pPr>
              <a:spcAft>
                <a:spcPts val="1200"/>
              </a:spcAft>
            </a:pPr>
            <a:r>
              <a:rPr kumimoji="0" lang="fr-FR" sz="1400" b="0" i="0" u="none" strike="noStrike" kern="1200" cap="none" spc="0" normalizeH="0" baseline="0" noProof="0" dirty="0">
                <a:ln>
                  <a:noFill/>
                </a:ln>
                <a:solidFill>
                  <a:prstClr val="black"/>
                </a:solidFill>
                <a:effectLst/>
                <a:uLnTx/>
                <a:uFillTx/>
                <a:latin typeface="Calibri Light"/>
                <a:ea typeface="+mj-ea"/>
                <a:cs typeface="+mj-cs"/>
              </a:rPr>
              <a:t>Saint Germain en </a:t>
            </a:r>
            <a:r>
              <a:rPr kumimoji="0" lang="fr-FR" sz="1400" b="0" i="0" u="none" strike="noStrike" kern="1200" cap="none" spc="0" normalizeH="0" baseline="0" noProof="0" dirty="0" err="1">
                <a:ln>
                  <a:noFill/>
                </a:ln>
                <a:solidFill>
                  <a:prstClr val="black"/>
                </a:solidFill>
                <a:effectLst/>
                <a:uLnTx/>
                <a:uFillTx/>
                <a:latin typeface="Calibri Light"/>
                <a:ea typeface="+mj-ea"/>
                <a:cs typeface="+mj-cs"/>
              </a:rPr>
              <a:t>Cogles</a:t>
            </a:r>
            <a:r>
              <a:rPr kumimoji="0" lang="fr-FR" sz="1400" b="0" i="0" u="none" strike="noStrike" kern="1200" cap="none" spc="0" normalizeH="0" baseline="0" noProof="0" dirty="0">
                <a:ln>
                  <a:noFill/>
                </a:ln>
                <a:solidFill>
                  <a:prstClr val="black"/>
                </a:solidFill>
                <a:effectLst/>
                <a:uLnTx/>
                <a:uFillTx/>
                <a:latin typeface="Calibri Light"/>
                <a:ea typeface="+mj-ea"/>
                <a:cs typeface="+mj-cs"/>
              </a:rPr>
              <a:t> :</a:t>
            </a:r>
            <a:br>
              <a:rPr kumimoji="0" lang="fr-FR" sz="1400" b="0" i="0" u="none" strike="noStrike" kern="1200" cap="none" spc="0" normalizeH="0" baseline="0" noProof="0" dirty="0">
                <a:ln>
                  <a:noFill/>
                </a:ln>
                <a:solidFill>
                  <a:prstClr val="black"/>
                </a:solidFill>
                <a:effectLst/>
                <a:uLnTx/>
                <a:uFillTx/>
                <a:latin typeface="Calibri Light"/>
                <a:ea typeface="+mj-ea"/>
                <a:cs typeface="+mj-cs"/>
              </a:rPr>
            </a:br>
            <a:r>
              <a:rPr kumimoji="0" lang="fr-FR" sz="1400" b="0" i="0" u="none" strike="noStrike" kern="1200" cap="none" spc="0" normalizeH="0" baseline="0" noProof="0" dirty="0">
                <a:ln>
                  <a:noFill/>
                </a:ln>
                <a:solidFill>
                  <a:prstClr val="black"/>
                </a:solidFill>
                <a:effectLst/>
                <a:uLnTx/>
                <a:uFillTx/>
                <a:latin typeface="Calibri Light"/>
                <a:ea typeface="+mj-ea"/>
                <a:cs typeface="+mj-cs"/>
                <a:hlinkClick r:id="rId2"/>
              </a:rPr>
              <a:t>https://www.gites.fr/gites_un-esprit-champetre-et-convivial_saint-germain-en-cogles_38245.htm</a:t>
            </a:r>
            <a:br>
              <a:rPr kumimoji="0" lang="fr-FR" sz="1400" b="0" i="0" u="none" strike="noStrike" kern="1200" cap="none" spc="0" normalizeH="0" baseline="0" noProof="0" dirty="0">
                <a:ln>
                  <a:noFill/>
                </a:ln>
                <a:solidFill>
                  <a:prstClr val="black"/>
                </a:solidFill>
                <a:effectLst/>
                <a:uLnTx/>
                <a:uFillTx/>
                <a:latin typeface="Calibri Light"/>
                <a:ea typeface="+mj-ea"/>
                <a:cs typeface="+mj-cs"/>
              </a:rPr>
            </a:br>
            <a:r>
              <a:rPr kumimoji="0" lang="fr-FR" sz="1400" b="0" i="0" u="sng" strike="noStrike" kern="1200" cap="none" spc="0" normalizeH="0" baseline="0" noProof="0" dirty="0">
                <a:ln>
                  <a:noFill/>
                </a:ln>
                <a:solidFill>
                  <a:prstClr val="black"/>
                </a:solidFill>
                <a:effectLst/>
                <a:uLnTx/>
                <a:uFillTx/>
                <a:latin typeface="Calibri Light"/>
                <a:ea typeface="+mj-ea"/>
                <a:cs typeface="+mj-cs"/>
                <a:hlinkClick r:id="rId3"/>
              </a:rPr>
              <a:t>https://www.gites.fr/gites_le-petit-courtoux_saint-germain-en-cogles_h545718.htm</a:t>
            </a:r>
            <a:br>
              <a:rPr kumimoji="0" lang="fr-FR" sz="1400" b="0" i="0" u="none" strike="noStrike" kern="1200" cap="none" spc="0" normalizeH="0" baseline="0" noProof="0" dirty="0">
                <a:ln>
                  <a:noFill/>
                </a:ln>
                <a:solidFill>
                  <a:prstClr val="black"/>
                </a:solidFill>
                <a:effectLst/>
                <a:uLnTx/>
                <a:uFillTx/>
                <a:latin typeface="Calibri Light"/>
                <a:ea typeface="+mj-ea"/>
                <a:cs typeface="+mj-cs"/>
              </a:rPr>
            </a:br>
            <a:r>
              <a:rPr kumimoji="0" lang="fr-FR" sz="1400" b="0" i="0" u="none" strike="noStrike" kern="1200" cap="none" spc="0" normalizeH="0" baseline="0" noProof="0" dirty="0">
                <a:ln>
                  <a:noFill/>
                </a:ln>
                <a:solidFill>
                  <a:prstClr val="black"/>
                </a:solidFill>
                <a:effectLst/>
                <a:uLnTx/>
                <a:uFillTx/>
                <a:latin typeface="Calibri Light"/>
                <a:ea typeface="+mj-ea"/>
                <a:cs typeface="+mj-cs"/>
                <a:hlinkClick r:id="rId4"/>
              </a:rPr>
              <a:t>https://www.gites.fr/gites_holiday-home-villamee-le-champ-marie_villamee_h539265.htm</a:t>
            </a:r>
            <a:br>
              <a:rPr kumimoji="0" lang="fr-FR" sz="1400" b="0" i="0" u="none" strike="noStrike" kern="1200" cap="none" spc="0" normalizeH="0" baseline="0" noProof="0" dirty="0">
                <a:ln>
                  <a:noFill/>
                </a:ln>
                <a:solidFill>
                  <a:prstClr val="black"/>
                </a:solidFill>
                <a:effectLst/>
                <a:uLnTx/>
                <a:uFillTx/>
                <a:latin typeface="Calibri Light"/>
                <a:ea typeface="+mj-ea"/>
                <a:cs typeface="+mj-cs"/>
              </a:rPr>
            </a:br>
            <a:r>
              <a:rPr kumimoji="0" lang="fr-FR" sz="1400" b="0" i="0" u="none" strike="noStrike" kern="1200" cap="none" spc="0" normalizeH="0" baseline="0" noProof="0" dirty="0">
                <a:ln>
                  <a:noFill/>
                </a:ln>
                <a:solidFill>
                  <a:prstClr val="black"/>
                </a:solidFill>
                <a:effectLst/>
                <a:uLnTx/>
                <a:uFillTx/>
                <a:latin typeface="Calibri Light"/>
                <a:ea typeface="+mj-ea"/>
                <a:cs typeface="+mj-cs"/>
                <a:hlinkClick r:id="rId5"/>
              </a:rPr>
              <a:t>http://www.camping-gite.com/</a:t>
            </a:r>
            <a:br>
              <a:rPr kumimoji="0" lang="fr-FR" sz="1400" b="0" i="0" u="none" strike="noStrike" kern="1200" cap="none" spc="0" normalizeH="0" baseline="0" noProof="0" dirty="0">
                <a:ln>
                  <a:noFill/>
                </a:ln>
                <a:solidFill>
                  <a:prstClr val="black"/>
                </a:solidFill>
                <a:effectLst/>
                <a:uLnTx/>
                <a:uFillTx/>
                <a:latin typeface="Calibri Light"/>
                <a:ea typeface="+mj-ea"/>
                <a:cs typeface="+mj-cs"/>
              </a:rPr>
            </a:br>
            <a:r>
              <a:rPr kumimoji="0" lang="fr-FR" sz="1400" b="0" i="0" u="none" strike="noStrike" kern="1200" cap="none" spc="0" normalizeH="0" baseline="0" noProof="0" dirty="0">
                <a:ln>
                  <a:noFill/>
                </a:ln>
                <a:solidFill>
                  <a:prstClr val="black"/>
                </a:solidFill>
                <a:effectLst/>
                <a:uLnTx/>
                <a:uFillTx/>
                <a:latin typeface="Calibri Light"/>
                <a:ea typeface="+mj-ea"/>
                <a:cs typeface="+mj-cs"/>
                <a:hlinkClick r:id="rId6"/>
              </a:rPr>
              <a:t>https://www.gitesdefrance35.com/location-vacances-Gite-Saint-germain-en-cogles-35G131112.html</a:t>
            </a:r>
            <a:br>
              <a:rPr kumimoji="0" lang="fr-FR" sz="1400" b="0" i="0" u="none" strike="noStrike" kern="1200" cap="none" spc="0" normalizeH="0" baseline="0" noProof="0" dirty="0">
                <a:ln>
                  <a:noFill/>
                </a:ln>
                <a:solidFill>
                  <a:prstClr val="black"/>
                </a:solidFill>
                <a:effectLst/>
                <a:uLnTx/>
                <a:uFillTx/>
                <a:latin typeface="Calibri Light"/>
                <a:ea typeface="+mj-ea"/>
                <a:cs typeface="+mj-cs"/>
              </a:rPr>
            </a:br>
            <a:r>
              <a:rPr kumimoji="0" lang="fr-FR" sz="1400" b="0" i="0" u="none" strike="noStrike" kern="1200" cap="none" spc="0" normalizeH="0" baseline="0" noProof="0" dirty="0">
                <a:ln>
                  <a:noFill/>
                </a:ln>
                <a:solidFill>
                  <a:prstClr val="black"/>
                </a:solidFill>
                <a:effectLst/>
                <a:uLnTx/>
                <a:uFillTx/>
                <a:latin typeface="Calibri Light"/>
                <a:ea typeface="+mj-ea"/>
                <a:cs typeface="+mj-cs"/>
                <a:hlinkClick r:id="rId7"/>
              </a:rPr>
              <a:t>https://www.gitesdefrance35.com/location-vacances-Gite-Saint-germain-en-cogles-35G13020.html</a:t>
            </a:r>
            <a:br>
              <a:rPr kumimoji="0" lang="fr-FR" sz="1400" b="0" i="0" u="none" strike="noStrike" kern="1200" cap="none" spc="0" normalizeH="0" baseline="0" noProof="0" dirty="0">
                <a:ln>
                  <a:noFill/>
                </a:ln>
                <a:solidFill>
                  <a:prstClr val="black"/>
                </a:solidFill>
                <a:effectLst/>
                <a:uLnTx/>
                <a:uFillTx/>
                <a:latin typeface="Calibri Light"/>
                <a:ea typeface="+mj-ea"/>
                <a:cs typeface="+mj-cs"/>
              </a:rPr>
            </a:br>
            <a:r>
              <a:rPr kumimoji="0" lang="fr-FR" sz="1400" b="0" i="0" u="none" strike="noStrike" kern="1200" cap="none" spc="0" normalizeH="0" baseline="0" noProof="0" dirty="0">
                <a:ln>
                  <a:noFill/>
                </a:ln>
                <a:solidFill>
                  <a:prstClr val="black"/>
                </a:solidFill>
                <a:effectLst/>
                <a:uLnTx/>
                <a:uFillTx/>
                <a:latin typeface="Calibri Light"/>
                <a:ea typeface="+mj-ea"/>
                <a:cs typeface="+mj-cs"/>
              </a:rPr>
              <a:t> </a:t>
            </a:r>
            <a:br>
              <a:rPr kumimoji="0" lang="fr-FR" sz="1400" b="0" i="0" u="none" strike="noStrike" kern="1200" cap="none" spc="0" normalizeH="0" baseline="0" noProof="0" dirty="0">
                <a:ln>
                  <a:noFill/>
                </a:ln>
                <a:solidFill>
                  <a:prstClr val="black"/>
                </a:solidFill>
                <a:effectLst/>
                <a:uLnTx/>
                <a:uFillTx/>
                <a:latin typeface="Calibri Light"/>
                <a:ea typeface="+mj-ea"/>
                <a:cs typeface="+mj-cs"/>
              </a:rPr>
            </a:br>
            <a:r>
              <a:rPr kumimoji="0" lang="fr-FR" sz="1400" b="0" i="0" u="none" strike="noStrike" kern="1200" cap="none" spc="0" normalizeH="0" baseline="0" noProof="0" dirty="0">
                <a:ln>
                  <a:noFill/>
                </a:ln>
                <a:solidFill>
                  <a:prstClr val="black"/>
                </a:solidFill>
                <a:effectLst/>
                <a:uLnTx/>
                <a:uFillTx/>
                <a:latin typeface="Calibri Light"/>
                <a:ea typeface="+mj-ea"/>
                <a:cs typeface="+mj-cs"/>
              </a:rPr>
              <a:t>Le </a:t>
            </a:r>
            <a:r>
              <a:rPr kumimoji="0" lang="fr-FR" sz="1400" b="0" i="0" u="none" strike="noStrike" kern="1200" cap="none" spc="0" normalizeH="0" baseline="0" noProof="0" dirty="0" err="1">
                <a:ln>
                  <a:noFill/>
                </a:ln>
                <a:solidFill>
                  <a:prstClr val="black"/>
                </a:solidFill>
                <a:effectLst/>
                <a:uLnTx/>
                <a:uFillTx/>
                <a:latin typeface="Calibri Light"/>
                <a:ea typeface="+mj-ea"/>
                <a:cs typeface="+mj-cs"/>
              </a:rPr>
              <a:t>Chatellier</a:t>
            </a:r>
            <a:r>
              <a:rPr kumimoji="0" lang="fr-FR" sz="1400" b="0" i="0" u="none" strike="noStrike" kern="1200" cap="none" spc="0" normalizeH="0" baseline="0" noProof="0" dirty="0">
                <a:ln>
                  <a:noFill/>
                </a:ln>
                <a:solidFill>
                  <a:prstClr val="black"/>
                </a:solidFill>
                <a:effectLst/>
                <a:uLnTx/>
                <a:uFillTx/>
                <a:latin typeface="Calibri Light"/>
                <a:ea typeface="+mj-ea"/>
                <a:cs typeface="+mj-cs"/>
              </a:rPr>
              <a:t> :</a:t>
            </a:r>
            <a:br>
              <a:rPr kumimoji="0" lang="fr-FR" sz="1400" b="0" i="0" u="none" strike="noStrike" kern="1200" cap="none" spc="0" normalizeH="0" baseline="0" noProof="0" dirty="0">
                <a:ln>
                  <a:noFill/>
                </a:ln>
                <a:solidFill>
                  <a:prstClr val="black"/>
                </a:solidFill>
                <a:effectLst/>
                <a:uLnTx/>
                <a:uFillTx/>
                <a:latin typeface="Calibri Light"/>
                <a:ea typeface="+mj-ea"/>
                <a:cs typeface="+mj-cs"/>
              </a:rPr>
            </a:br>
            <a:r>
              <a:rPr kumimoji="0" lang="fr-FR" sz="1400" b="0" i="0" u="none" strike="noStrike" kern="1200" cap="none" spc="0" normalizeH="0" baseline="0" noProof="0" dirty="0">
                <a:ln>
                  <a:noFill/>
                </a:ln>
                <a:solidFill>
                  <a:prstClr val="black"/>
                </a:solidFill>
                <a:effectLst/>
                <a:uLnTx/>
                <a:uFillTx/>
                <a:latin typeface="Calibri Light"/>
                <a:ea typeface="+mj-ea"/>
                <a:cs typeface="+mj-cs"/>
                <a:hlinkClick r:id="rId8"/>
              </a:rPr>
              <a:t>https://www.gitesdefrance35.com/location-vacances-Gite-Le-Chatellier-Castel-Gite-35G13011.html</a:t>
            </a:r>
            <a:br>
              <a:rPr kumimoji="0" lang="fr-FR" sz="1400" b="0" i="0" u="none" strike="noStrike" kern="1200" cap="none" spc="0" normalizeH="0" baseline="0" noProof="0" dirty="0">
                <a:ln>
                  <a:noFill/>
                </a:ln>
                <a:solidFill>
                  <a:prstClr val="black"/>
                </a:solidFill>
                <a:effectLst/>
                <a:uLnTx/>
                <a:uFillTx/>
                <a:latin typeface="Calibri Light"/>
                <a:ea typeface="+mj-ea"/>
                <a:cs typeface="+mj-cs"/>
              </a:rPr>
            </a:br>
            <a:r>
              <a:rPr kumimoji="0" lang="fr-FR" sz="1400" b="0" i="0" u="none" strike="noStrike" kern="1200" cap="none" spc="0" normalizeH="0" baseline="0" noProof="0" dirty="0">
                <a:ln>
                  <a:noFill/>
                </a:ln>
                <a:solidFill>
                  <a:prstClr val="black"/>
                </a:solidFill>
                <a:effectLst/>
                <a:uLnTx/>
                <a:uFillTx/>
                <a:latin typeface="Calibri Light"/>
                <a:ea typeface="+mj-ea"/>
                <a:cs typeface="+mj-cs"/>
                <a:hlinkClick r:id="rId9"/>
              </a:rPr>
              <a:t>https://www.gitesdefrance35.com/location-vacances-Gite-Le-Chatellier-35G13023.html</a:t>
            </a:r>
            <a:br>
              <a:rPr kumimoji="0" lang="fr-FR" sz="1400" b="0" i="0" u="none" strike="noStrike" kern="1200" cap="none" spc="0" normalizeH="0" baseline="0" noProof="0" dirty="0">
                <a:ln>
                  <a:noFill/>
                </a:ln>
                <a:solidFill>
                  <a:prstClr val="black"/>
                </a:solidFill>
                <a:effectLst/>
                <a:uLnTx/>
                <a:uFillTx/>
                <a:latin typeface="Calibri Light"/>
                <a:ea typeface="+mj-ea"/>
                <a:cs typeface="+mj-cs"/>
              </a:rPr>
            </a:br>
            <a:r>
              <a:rPr kumimoji="0" lang="fr-FR" sz="1400" b="0" i="0" u="none" strike="noStrike" kern="1200" cap="none" spc="0" normalizeH="0" baseline="0" noProof="0" dirty="0">
                <a:ln>
                  <a:noFill/>
                </a:ln>
                <a:solidFill>
                  <a:prstClr val="black"/>
                </a:solidFill>
                <a:effectLst/>
                <a:uLnTx/>
                <a:uFillTx/>
                <a:latin typeface="Calibri Light"/>
                <a:ea typeface="+mj-ea"/>
                <a:cs typeface="+mj-cs"/>
              </a:rPr>
              <a:t> </a:t>
            </a:r>
            <a:br>
              <a:rPr kumimoji="0" lang="fr-FR" sz="1400" b="0" i="0" u="none" strike="noStrike" kern="1200" cap="none" spc="0" normalizeH="0" baseline="0" noProof="0" dirty="0">
                <a:ln>
                  <a:noFill/>
                </a:ln>
                <a:solidFill>
                  <a:prstClr val="black"/>
                </a:solidFill>
                <a:effectLst/>
                <a:uLnTx/>
                <a:uFillTx/>
                <a:latin typeface="Calibri Light"/>
                <a:ea typeface="+mj-ea"/>
                <a:cs typeface="+mj-cs"/>
              </a:rPr>
            </a:br>
            <a:r>
              <a:rPr kumimoji="0" lang="fr-FR" sz="1400" b="0" i="0" u="none" strike="noStrike" kern="1200" cap="none" spc="0" normalizeH="0" baseline="0" noProof="0" dirty="0" err="1">
                <a:ln>
                  <a:noFill/>
                </a:ln>
                <a:solidFill>
                  <a:prstClr val="black"/>
                </a:solidFill>
                <a:effectLst/>
                <a:uLnTx/>
                <a:uFillTx/>
                <a:latin typeface="Calibri Light"/>
                <a:ea typeface="+mj-ea"/>
                <a:cs typeface="+mj-cs"/>
              </a:rPr>
              <a:t>Maen</a:t>
            </a:r>
            <a:r>
              <a:rPr kumimoji="0" lang="fr-FR" sz="1400" b="0" i="0" u="none" strike="noStrike" kern="1200" cap="none" spc="0" normalizeH="0" baseline="0" noProof="0" dirty="0">
                <a:ln>
                  <a:noFill/>
                </a:ln>
                <a:solidFill>
                  <a:prstClr val="black"/>
                </a:solidFill>
                <a:effectLst/>
                <a:uLnTx/>
                <a:uFillTx/>
                <a:latin typeface="Calibri Light"/>
                <a:ea typeface="+mj-ea"/>
                <a:cs typeface="+mj-cs"/>
              </a:rPr>
              <a:t> Roch</a:t>
            </a:r>
            <a:br>
              <a:rPr kumimoji="0" lang="fr-FR" sz="1400" b="0" i="0" u="none" strike="noStrike" kern="1200" cap="none" spc="0" normalizeH="0" baseline="0" noProof="0" dirty="0">
                <a:ln>
                  <a:noFill/>
                </a:ln>
                <a:solidFill>
                  <a:prstClr val="black"/>
                </a:solidFill>
                <a:effectLst/>
                <a:uLnTx/>
                <a:uFillTx/>
                <a:latin typeface="Calibri Light"/>
                <a:ea typeface="+mj-ea"/>
                <a:cs typeface="+mj-cs"/>
              </a:rPr>
            </a:br>
            <a:r>
              <a:rPr kumimoji="0" lang="fr-FR" sz="1400" b="0" i="0" u="none" strike="noStrike" kern="1200" cap="none" spc="0" normalizeH="0" baseline="0" noProof="0" dirty="0">
                <a:ln>
                  <a:noFill/>
                </a:ln>
                <a:solidFill>
                  <a:prstClr val="black"/>
                </a:solidFill>
                <a:effectLst/>
                <a:uLnTx/>
                <a:uFillTx/>
                <a:latin typeface="Calibri Light"/>
                <a:ea typeface="+mj-ea"/>
                <a:cs typeface="+mj-cs"/>
                <a:hlinkClick r:id="rId10"/>
              </a:rPr>
              <a:t>https://www.gitesdefrance35.com/location-vacances-Gite-Maen-Roch-Gite-De-Clem-Et-Vava-35G13222.html</a:t>
            </a:r>
            <a:br>
              <a:rPr kumimoji="0" lang="fr-FR" sz="1400" b="0" i="0" u="none" strike="noStrike" kern="1200" cap="none" spc="0" normalizeH="0" baseline="0" noProof="0" dirty="0">
                <a:ln>
                  <a:noFill/>
                </a:ln>
                <a:solidFill>
                  <a:prstClr val="black"/>
                </a:solidFill>
                <a:effectLst/>
                <a:uLnTx/>
                <a:uFillTx/>
                <a:latin typeface="Calibri Light"/>
                <a:ea typeface="+mj-ea"/>
                <a:cs typeface="+mj-cs"/>
              </a:rPr>
            </a:br>
            <a:r>
              <a:rPr kumimoji="0" lang="fr-FR" sz="1400" b="0" i="0" u="none" strike="noStrike" kern="1200" cap="none" spc="0" normalizeH="0" baseline="0" noProof="0" dirty="0">
                <a:ln>
                  <a:noFill/>
                </a:ln>
                <a:solidFill>
                  <a:prstClr val="black"/>
                </a:solidFill>
                <a:effectLst/>
                <a:uLnTx/>
                <a:uFillTx/>
                <a:latin typeface="Calibri Light"/>
                <a:ea typeface="+mj-ea"/>
                <a:cs typeface="+mj-cs"/>
              </a:rPr>
              <a:t> </a:t>
            </a:r>
            <a:br>
              <a:rPr kumimoji="0" lang="fr-FR" sz="1400" b="0" i="0" u="none" strike="noStrike" kern="1200" cap="none" spc="0" normalizeH="0" baseline="0" noProof="0" dirty="0">
                <a:ln>
                  <a:noFill/>
                </a:ln>
                <a:solidFill>
                  <a:prstClr val="black"/>
                </a:solidFill>
                <a:effectLst/>
                <a:uLnTx/>
                <a:uFillTx/>
                <a:latin typeface="Calibri Light"/>
                <a:ea typeface="+mj-ea"/>
                <a:cs typeface="+mj-cs"/>
              </a:rPr>
            </a:br>
            <a:r>
              <a:rPr kumimoji="0" lang="fr-FR" sz="1400" b="0" i="0" u="none" strike="noStrike" kern="1200" cap="none" spc="0" normalizeH="0" baseline="0" noProof="0" dirty="0">
                <a:ln>
                  <a:noFill/>
                </a:ln>
                <a:solidFill>
                  <a:prstClr val="black"/>
                </a:solidFill>
                <a:effectLst/>
                <a:uLnTx/>
                <a:uFillTx/>
                <a:latin typeface="Calibri Light"/>
                <a:ea typeface="+mj-ea"/>
                <a:cs typeface="+mj-cs"/>
              </a:rPr>
              <a:t>Les portes du coglais</a:t>
            </a:r>
            <a:br>
              <a:rPr kumimoji="0" lang="fr-FR" sz="1400" b="0" i="0" u="none" strike="noStrike" kern="1200" cap="none" spc="0" normalizeH="0" baseline="0" noProof="0" dirty="0">
                <a:ln>
                  <a:noFill/>
                </a:ln>
                <a:solidFill>
                  <a:prstClr val="black"/>
                </a:solidFill>
                <a:effectLst/>
                <a:uLnTx/>
                <a:uFillTx/>
                <a:latin typeface="Calibri Light"/>
                <a:ea typeface="+mj-ea"/>
                <a:cs typeface="+mj-cs"/>
              </a:rPr>
            </a:br>
            <a:r>
              <a:rPr kumimoji="0" lang="fr-FR" sz="1400" b="0" i="0" u="none" strike="noStrike" kern="1200" cap="none" spc="0" normalizeH="0" baseline="0" noProof="0" dirty="0">
                <a:ln>
                  <a:noFill/>
                </a:ln>
                <a:solidFill>
                  <a:prstClr val="black"/>
                </a:solidFill>
                <a:effectLst/>
                <a:uLnTx/>
                <a:uFillTx/>
                <a:latin typeface="Calibri Light"/>
                <a:ea typeface="+mj-ea"/>
                <a:cs typeface="+mj-cs"/>
                <a:hlinkClick r:id="rId11"/>
              </a:rPr>
              <a:t>https://www.gitesdefrance35.com/location-vacances-Cabane-Sur-Pilotis-Les-Portes-Du-Coglais-35G13210.html</a:t>
            </a:r>
            <a:br>
              <a:rPr kumimoji="0" lang="fr-FR" sz="1400" b="0" i="0" u="none" strike="noStrike" kern="1200" cap="none" spc="0" normalizeH="0" baseline="0" noProof="0" dirty="0">
                <a:ln>
                  <a:noFill/>
                </a:ln>
                <a:solidFill>
                  <a:prstClr val="black"/>
                </a:solidFill>
                <a:effectLst/>
                <a:uLnTx/>
                <a:uFillTx/>
                <a:latin typeface="Calibri Light"/>
                <a:ea typeface="+mj-ea"/>
                <a:cs typeface="+mj-cs"/>
              </a:rPr>
            </a:br>
            <a:r>
              <a:rPr kumimoji="0" lang="fr-FR" sz="1400" b="0" i="0" u="none" strike="noStrike" kern="1200" cap="none" spc="0" normalizeH="0" baseline="0" noProof="0" dirty="0">
                <a:ln>
                  <a:noFill/>
                </a:ln>
                <a:solidFill>
                  <a:prstClr val="black"/>
                </a:solidFill>
                <a:effectLst/>
                <a:uLnTx/>
                <a:uFillTx/>
                <a:latin typeface="Calibri Light"/>
                <a:ea typeface="+mj-ea"/>
                <a:cs typeface="+mj-cs"/>
                <a:hlinkClick r:id="rId12"/>
              </a:rPr>
              <a:t>https://www.gitesdefrance35.com/location-vacances-Gite-Les-Portes-Du-Coglais-35G13041.html</a:t>
            </a:r>
            <a:br>
              <a:rPr kumimoji="0" lang="fr-FR" sz="1400" b="0" i="0" u="none" strike="noStrike" kern="1200" cap="none" spc="0" normalizeH="0" baseline="0" noProof="0" dirty="0">
                <a:ln>
                  <a:noFill/>
                </a:ln>
                <a:solidFill>
                  <a:prstClr val="black"/>
                </a:solidFill>
                <a:effectLst/>
                <a:uLnTx/>
                <a:uFillTx/>
                <a:latin typeface="Calibri Light"/>
                <a:ea typeface="+mj-ea"/>
                <a:cs typeface="+mj-cs"/>
              </a:rPr>
            </a:br>
            <a:r>
              <a:rPr kumimoji="0" lang="fr-FR" sz="1400" b="0" i="0" u="none" strike="noStrike" kern="1200" cap="none" spc="0" normalizeH="0" baseline="0" noProof="0" dirty="0">
                <a:ln>
                  <a:noFill/>
                </a:ln>
                <a:solidFill>
                  <a:prstClr val="black"/>
                </a:solidFill>
                <a:effectLst/>
                <a:uLnTx/>
                <a:uFillTx/>
                <a:latin typeface="Calibri Light"/>
                <a:ea typeface="+mj-ea"/>
                <a:cs typeface="+mj-cs"/>
                <a:hlinkClick r:id="rId13"/>
              </a:rPr>
              <a:t>https://www.gitesdefrance35.com/location-vacances-Cabane-Dans-Les-Arbres-Les-Portes-Du-Coglais-35G132102.html</a:t>
            </a:r>
            <a:br>
              <a:rPr kumimoji="0" lang="fr-FR" sz="1400" b="0" i="0" u="none" strike="noStrike" kern="1200" cap="none" spc="0" normalizeH="0" baseline="0" noProof="0" dirty="0">
                <a:ln>
                  <a:noFill/>
                </a:ln>
                <a:solidFill>
                  <a:prstClr val="black"/>
                </a:solidFill>
                <a:effectLst/>
                <a:uLnTx/>
                <a:uFillTx/>
                <a:latin typeface="Calibri Light"/>
                <a:ea typeface="+mj-ea"/>
                <a:cs typeface="+mj-cs"/>
              </a:rPr>
            </a:br>
            <a:r>
              <a:rPr kumimoji="0" lang="fr-FR" sz="1400" b="0" i="0" u="none" strike="noStrike" kern="1200" cap="none" spc="0" normalizeH="0" baseline="0" noProof="0" dirty="0">
                <a:ln>
                  <a:noFill/>
                </a:ln>
                <a:solidFill>
                  <a:prstClr val="black"/>
                </a:solidFill>
                <a:effectLst/>
                <a:uLnTx/>
                <a:uFillTx/>
                <a:latin typeface="Calibri Light"/>
                <a:ea typeface="+mj-ea"/>
                <a:cs typeface="+mj-cs"/>
                <a:hlinkClick r:id="rId14"/>
              </a:rPr>
              <a:t>https://www.gitesdefrance35.com/location-vacances-Gite-Les-Portes-Du-Coglais-L-ecottay-35G13204.html</a:t>
            </a:r>
            <a:br>
              <a:rPr kumimoji="0" lang="fr-FR" sz="1400" b="0" i="0" u="none" strike="noStrike" kern="1200" cap="none" spc="0" normalizeH="0" baseline="0" noProof="0" dirty="0">
                <a:ln>
                  <a:noFill/>
                </a:ln>
                <a:solidFill>
                  <a:prstClr val="black"/>
                </a:solidFill>
                <a:effectLst/>
                <a:uLnTx/>
                <a:uFillTx/>
                <a:latin typeface="Calibri Light"/>
                <a:ea typeface="+mj-ea"/>
                <a:cs typeface="+mj-cs"/>
              </a:rPr>
            </a:br>
            <a:r>
              <a:rPr kumimoji="0" lang="fr-FR" sz="1400" b="0" i="0" u="none" strike="noStrike" kern="1200" cap="none" spc="0" normalizeH="0" baseline="0" noProof="0" dirty="0">
                <a:ln>
                  <a:noFill/>
                </a:ln>
                <a:solidFill>
                  <a:prstClr val="black"/>
                </a:solidFill>
                <a:effectLst/>
                <a:uLnTx/>
                <a:uFillTx/>
                <a:latin typeface="Calibri Light"/>
                <a:ea typeface="+mj-ea"/>
                <a:cs typeface="+mj-cs"/>
              </a:rPr>
              <a:t> </a:t>
            </a:r>
            <a:br>
              <a:rPr kumimoji="0" lang="fr-FR" sz="1400" b="0" i="0" u="none" strike="noStrike" kern="1200" cap="none" spc="0" normalizeH="0" baseline="0" noProof="0" dirty="0">
                <a:ln>
                  <a:noFill/>
                </a:ln>
                <a:solidFill>
                  <a:prstClr val="black"/>
                </a:solidFill>
                <a:effectLst/>
                <a:uLnTx/>
                <a:uFillTx/>
                <a:latin typeface="Calibri Light"/>
                <a:ea typeface="+mj-ea"/>
                <a:cs typeface="+mj-cs"/>
              </a:rPr>
            </a:br>
            <a:r>
              <a:rPr kumimoji="0" lang="fr-FR" sz="1400" b="0" i="0" u="none" strike="noStrike" kern="1200" cap="none" spc="0" normalizeH="0" baseline="0" noProof="0" dirty="0">
                <a:ln>
                  <a:noFill/>
                </a:ln>
                <a:solidFill>
                  <a:prstClr val="black"/>
                </a:solidFill>
                <a:effectLst/>
                <a:uLnTx/>
                <a:uFillTx/>
                <a:latin typeface="Calibri Light"/>
                <a:ea typeface="+mj-ea"/>
                <a:cs typeface="+mj-cs"/>
              </a:rPr>
              <a:t>Antrain - Tremblay</a:t>
            </a:r>
            <a:br>
              <a:rPr kumimoji="0" lang="fr-FR" sz="1400" b="0" i="0" u="none" strike="noStrike" kern="1200" cap="none" spc="0" normalizeH="0" baseline="0" noProof="0" dirty="0">
                <a:ln>
                  <a:noFill/>
                </a:ln>
                <a:solidFill>
                  <a:prstClr val="black"/>
                </a:solidFill>
                <a:effectLst/>
                <a:uLnTx/>
                <a:uFillTx/>
                <a:latin typeface="Calibri Light"/>
                <a:ea typeface="+mj-ea"/>
                <a:cs typeface="+mj-cs"/>
              </a:rPr>
            </a:br>
            <a:r>
              <a:rPr kumimoji="0" lang="fr-FR" sz="1400" b="0" i="0" u="none" strike="noStrike" kern="1200" cap="none" spc="0" normalizeH="0" baseline="0" noProof="0" dirty="0">
                <a:ln>
                  <a:noFill/>
                </a:ln>
                <a:solidFill>
                  <a:prstClr val="black"/>
                </a:solidFill>
                <a:effectLst/>
                <a:uLnTx/>
                <a:uFillTx/>
                <a:latin typeface="Calibri Light"/>
                <a:ea typeface="+mj-ea"/>
                <a:cs typeface="+mj-cs"/>
                <a:hlinkClick r:id="rId15"/>
              </a:rPr>
              <a:t>https://www.gites.fr/gites_terre-et-mer-antrain-35-bretagne_antrain_48123.htm</a:t>
            </a:r>
            <a:br>
              <a:rPr kumimoji="0" lang="fr-FR" sz="1400" b="0" i="0" u="none" strike="noStrike" kern="1200" cap="none" spc="0" normalizeH="0" baseline="0" noProof="0" dirty="0">
                <a:ln>
                  <a:noFill/>
                </a:ln>
                <a:solidFill>
                  <a:prstClr val="black"/>
                </a:solidFill>
                <a:effectLst/>
                <a:uLnTx/>
                <a:uFillTx/>
                <a:latin typeface="Calibri Light"/>
                <a:ea typeface="+mj-ea"/>
                <a:cs typeface="+mj-cs"/>
              </a:rPr>
            </a:br>
            <a:r>
              <a:rPr kumimoji="0" lang="fr-FR" sz="1400" b="0" i="0" u="none" strike="noStrike" kern="1200" cap="none" spc="0" normalizeH="0" baseline="0" noProof="0" dirty="0">
                <a:ln>
                  <a:noFill/>
                </a:ln>
                <a:solidFill>
                  <a:prstClr val="black"/>
                </a:solidFill>
                <a:effectLst/>
                <a:uLnTx/>
                <a:uFillTx/>
                <a:latin typeface="Calibri Light"/>
                <a:ea typeface="+mj-ea"/>
                <a:cs typeface="+mj-cs"/>
                <a:hlinkClick r:id="rId16"/>
              </a:rPr>
              <a:t>https://www.gites.fr/gites_la-mahommerie---coquelin_tremblay_38047.htm</a:t>
            </a:r>
            <a:br>
              <a:rPr kumimoji="0" lang="fr-FR" sz="1400" b="0" i="0" u="none" strike="noStrike" kern="1200" cap="none" spc="0" normalizeH="0" baseline="0" noProof="0" dirty="0">
                <a:ln>
                  <a:noFill/>
                </a:ln>
                <a:solidFill>
                  <a:prstClr val="black"/>
                </a:solidFill>
                <a:effectLst/>
                <a:uLnTx/>
                <a:uFillTx/>
                <a:latin typeface="Calibri Light"/>
                <a:ea typeface="+mj-ea"/>
                <a:cs typeface="+mj-cs"/>
              </a:rPr>
            </a:br>
            <a:r>
              <a:rPr kumimoji="0" lang="fr-FR" sz="1400" b="0" i="0" u="none" strike="noStrike" kern="1200" cap="none" spc="0" normalizeH="0" baseline="0" noProof="0" dirty="0">
                <a:ln>
                  <a:noFill/>
                </a:ln>
                <a:solidFill>
                  <a:prstClr val="black"/>
                </a:solidFill>
                <a:effectLst/>
                <a:uLnTx/>
                <a:uFillTx/>
                <a:latin typeface="Calibri Light"/>
                <a:ea typeface="+mj-ea"/>
                <a:cs typeface="+mj-cs"/>
                <a:hlinkClick r:id="rId17"/>
              </a:rPr>
              <a:t>https://www.gites.fr/gites_maisonnette-de-vacances_antrain_h2530316.htm</a:t>
            </a:r>
            <a:br>
              <a:rPr kumimoji="0" lang="fr-FR" sz="1400" b="0" i="0" u="none" strike="noStrike" kern="1200" cap="none" spc="0" normalizeH="0" baseline="0" noProof="0" dirty="0">
                <a:ln>
                  <a:noFill/>
                </a:ln>
                <a:solidFill>
                  <a:prstClr val="black"/>
                </a:solidFill>
                <a:effectLst/>
                <a:uLnTx/>
                <a:uFillTx/>
                <a:latin typeface="Calibri Light"/>
                <a:ea typeface="+mj-ea"/>
                <a:cs typeface="+mj-cs"/>
              </a:rPr>
            </a:br>
            <a:r>
              <a:rPr kumimoji="0" lang="fr-FR" sz="1400" b="0" i="0" u="none" strike="noStrike" kern="1200" cap="none" spc="0" normalizeH="0" baseline="0" noProof="0" dirty="0">
                <a:ln>
                  <a:noFill/>
                </a:ln>
                <a:solidFill>
                  <a:prstClr val="black"/>
                </a:solidFill>
                <a:effectLst/>
                <a:uLnTx/>
                <a:uFillTx/>
                <a:latin typeface="Calibri Light"/>
                <a:ea typeface="+mj-ea"/>
                <a:cs typeface="+mj-cs"/>
                <a:hlinkClick r:id="rId18"/>
              </a:rPr>
              <a:t>https://www.gites.fr/gites_gite-le-1900_antrain_h340554.htm</a:t>
            </a:r>
            <a:br>
              <a:rPr kumimoji="0" lang="fr-FR" sz="1400" b="0" i="0" u="none" strike="noStrike" kern="1200" cap="none" spc="0" normalizeH="0" baseline="0" noProof="0" dirty="0">
                <a:ln>
                  <a:noFill/>
                </a:ln>
                <a:solidFill>
                  <a:prstClr val="black"/>
                </a:solidFill>
                <a:effectLst/>
                <a:uLnTx/>
                <a:uFillTx/>
                <a:latin typeface="Calibri Light"/>
                <a:ea typeface="+mj-ea"/>
                <a:cs typeface="+mj-cs"/>
              </a:rPr>
            </a:br>
            <a:r>
              <a:rPr kumimoji="0" lang="fr-FR" sz="1400" b="0" i="0" u="none" strike="noStrike" kern="1200" cap="none" spc="0" normalizeH="0" baseline="0" noProof="0" dirty="0">
                <a:ln>
                  <a:noFill/>
                </a:ln>
                <a:solidFill>
                  <a:prstClr val="black"/>
                </a:solidFill>
                <a:effectLst/>
                <a:uLnTx/>
                <a:uFillTx/>
                <a:latin typeface="Calibri Light"/>
                <a:ea typeface="+mj-ea"/>
                <a:cs typeface="+mj-cs"/>
                <a:hlinkClick r:id="rId19"/>
              </a:rPr>
              <a:t>https://www.gites.fr/gites_gite-l-hermine_antrain_h1392934.htm</a:t>
            </a:r>
            <a:br>
              <a:rPr kumimoji="0" lang="fr-FR" sz="1400" b="0" i="0" u="none" strike="noStrike" kern="1200" cap="none" spc="0" normalizeH="0" baseline="0" noProof="0" dirty="0">
                <a:ln>
                  <a:noFill/>
                </a:ln>
                <a:solidFill>
                  <a:prstClr val="black"/>
                </a:solidFill>
                <a:effectLst/>
                <a:uLnTx/>
                <a:uFillTx/>
                <a:latin typeface="Calibri Light"/>
                <a:ea typeface="+mj-ea"/>
                <a:cs typeface="+mj-cs"/>
              </a:rPr>
            </a:br>
            <a:r>
              <a:rPr kumimoji="0" lang="fr-FR" sz="1400" b="0" i="0" u="none" strike="noStrike" kern="1200" cap="none" spc="0" normalizeH="0" baseline="0" noProof="0" dirty="0">
                <a:ln>
                  <a:noFill/>
                </a:ln>
                <a:solidFill>
                  <a:prstClr val="black"/>
                </a:solidFill>
                <a:effectLst/>
                <a:uLnTx/>
                <a:uFillTx/>
                <a:latin typeface="Calibri Light"/>
                <a:ea typeface="+mj-ea"/>
                <a:cs typeface="+mj-cs"/>
              </a:rPr>
              <a:t> </a:t>
            </a:r>
            <a:br>
              <a:rPr kumimoji="0" lang="fr-FR" sz="1400" b="0" i="0" u="none" strike="noStrike" kern="1200" cap="none" spc="0" normalizeH="0" baseline="0" noProof="0" dirty="0">
                <a:ln>
                  <a:noFill/>
                </a:ln>
                <a:solidFill>
                  <a:prstClr val="black"/>
                </a:solidFill>
                <a:effectLst/>
                <a:uLnTx/>
                <a:uFillTx/>
                <a:latin typeface="Calibri Light"/>
                <a:ea typeface="+mj-ea"/>
                <a:cs typeface="+mj-cs"/>
              </a:rPr>
            </a:br>
            <a:r>
              <a:rPr kumimoji="0" lang="fr-FR" sz="1400" b="0" i="0" u="none" strike="noStrike" kern="1200" cap="none" spc="0" normalizeH="0" baseline="0" noProof="0" dirty="0">
                <a:ln>
                  <a:noFill/>
                </a:ln>
                <a:solidFill>
                  <a:prstClr val="black"/>
                </a:solidFill>
                <a:effectLst/>
                <a:uLnTx/>
                <a:uFillTx/>
                <a:latin typeface="Calibri Light"/>
                <a:ea typeface="+mj-ea"/>
                <a:cs typeface="+mj-cs"/>
              </a:rPr>
              <a:t>RIMOU</a:t>
            </a:r>
            <a:br>
              <a:rPr kumimoji="0" lang="fr-FR" sz="1400" b="0" i="0" u="none" strike="noStrike" kern="1200" cap="none" spc="0" normalizeH="0" baseline="0" noProof="0" dirty="0">
                <a:ln>
                  <a:noFill/>
                </a:ln>
                <a:solidFill>
                  <a:prstClr val="black"/>
                </a:solidFill>
                <a:effectLst/>
                <a:uLnTx/>
                <a:uFillTx/>
                <a:latin typeface="Calibri Light"/>
                <a:ea typeface="+mj-ea"/>
                <a:cs typeface="+mj-cs"/>
              </a:rPr>
            </a:br>
            <a:r>
              <a:rPr kumimoji="0" lang="fr-FR" sz="1400" b="0" i="0" u="none" strike="noStrike" kern="1200" cap="none" spc="0" normalizeH="0" baseline="0" noProof="0" dirty="0">
                <a:ln>
                  <a:noFill/>
                </a:ln>
                <a:solidFill>
                  <a:prstClr val="black"/>
                </a:solidFill>
                <a:effectLst/>
                <a:uLnTx/>
                <a:uFillTx/>
                <a:latin typeface="Calibri Light"/>
                <a:ea typeface="+mj-ea"/>
                <a:cs typeface="+mj-cs"/>
                <a:hlinkClick r:id="rId20"/>
              </a:rPr>
              <a:t>https://www.gites.fr/gites_la-maison-de-jeanne_rimou_47112.htm</a:t>
            </a:r>
            <a:endParaRPr lang="fr-FR" sz="1600" b="1" dirty="0">
              <a:latin typeface="Calibri" panose="020F0502020204030204" pitchFamily="34" charset="0"/>
              <a:ea typeface="Times New Roman" panose="02020603050405020304" pitchFamily="18" charset="0"/>
              <a:cs typeface="Times New Roman" panose="02020603050405020304" pitchFamily="18" charset="0"/>
            </a:endParaRPr>
          </a:p>
          <a:p>
            <a:pPr>
              <a:spcAft>
                <a:spcPts val="1200"/>
              </a:spcAft>
            </a:pPr>
            <a:endParaRPr lang="fr-FR" sz="1050"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Image 2">
            <a:extLst>
              <a:ext uri="{FF2B5EF4-FFF2-40B4-BE49-F238E27FC236}">
                <a16:creationId xmlns:a16="http://schemas.microsoft.com/office/drawing/2014/main" id="{5DC16028-19EA-464A-B98B-E12BCD6A95A2}"/>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4624" y="41874"/>
            <a:ext cx="1738460" cy="35278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E0D0C00-80DB-4879-8E74-B3F1DBB2EF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0928" y="323528"/>
            <a:ext cx="1738460" cy="352784"/>
          </a:xfrm>
          <a:prstGeom prst="rect">
            <a:avLst/>
          </a:prstGeom>
        </p:spPr>
      </p:pic>
    </p:spTree>
    <p:extLst>
      <p:ext uri="{BB962C8B-B14F-4D97-AF65-F5344CB8AC3E}">
        <p14:creationId xmlns:p14="http://schemas.microsoft.com/office/powerpoint/2010/main" val="3044220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188640" y="889695"/>
            <a:ext cx="6480720" cy="729977"/>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1400" b="1" i="0" u="none" strike="noStrike" cap="none" normalizeH="0" baseline="0" dirty="0">
                <a:ln>
                  <a:noFill/>
                </a:ln>
                <a:solidFill>
                  <a:srgbClr val="009A88"/>
                </a:solidFill>
                <a:effectLst/>
                <a:latin typeface="Times New Roman" pitchFamily="18" charset="0"/>
                <a:cs typeface="Times New Roman" pitchFamily="18" charset="0"/>
              </a:rPr>
              <a:t>Saint-Germain-en-Coglès</a:t>
            </a:r>
            <a:r>
              <a:rPr kumimoji="0" lang="fr-FR" sz="1200" b="0" i="0" u="none" strike="noStrike" cap="none" normalizeH="0" baseline="0" dirty="0">
                <a:ln>
                  <a:noFill/>
                </a:ln>
                <a:solidFill>
                  <a:schemeClr val="tx1"/>
                </a:solidFill>
                <a:effectLst/>
                <a:latin typeface="Times New Roman" pitchFamily="18" charset="0"/>
                <a:cs typeface="Times New Roman" pitchFamily="18" charset="0"/>
              </a:rPr>
              <a:t> (</a:t>
            </a:r>
            <a:r>
              <a:rPr kumimoji="0" lang="fr-FR" sz="1200" b="0" i="1" u="none" strike="noStrike" cap="none" normalizeH="0" baseline="0" dirty="0">
                <a:ln>
                  <a:noFill/>
                </a:ln>
                <a:solidFill>
                  <a:schemeClr val="tx1"/>
                </a:solidFill>
                <a:effectLst/>
                <a:latin typeface="Times New Roman" pitchFamily="18" charset="0"/>
                <a:cs typeface="Times New Roman" pitchFamily="18" charset="0"/>
              </a:rPr>
              <a:t>Sant-</a:t>
            </a:r>
            <a:r>
              <a:rPr kumimoji="0" lang="fr-FR" sz="1200" b="0" i="1" u="none" strike="noStrike" cap="none" normalizeH="0" baseline="0" dirty="0" err="1">
                <a:ln>
                  <a:noFill/>
                </a:ln>
                <a:solidFill>
                  <a:schemeClr val="tx1"/>
                </a:solidFill>
                <a:effectLst/>
                <a:latin typeface="Times New Roman" pitchFamily="18" charset="0"/>
                <a:cs typeface="Times New Roman" pitchFamily="18" charset="0"/>
              </a:rPr>
              <a:t>Jermen</a:t>
            </a:r>
            <a:r>
              <a:rPr kumimoji="0" lang="fr-FR" sz="1200" b="0" i="1" u="none" strike="noStrike" cap="none" normalizeH="0" baseline="0" dirty="0">
                <a:ln>
                  <a:noFill/>
                </a:ln>
                <a:solidFill>
                  <a:schemeClr val="tx1"/>
                </a:solidFill>
                <a:effectLst/>
                <a:latin typeface="Times New Roman" pitchFamily="18" charset="0"/>
                <a:cs typeface="Times New Roman" pitchFamily="18" charset="0"/>
              </a:rPr>
              <a:t>-</a:t>
            </a:r>
            <a:r>
              <a:rPr kumimoji="0" lang="fr-FR" sz="1200" b="0" i="1" u="none" strike="noStrike" cap="none" normalizeH="0" baseline="0" dirty="0" err="1">
                <a:ln>
                  <a:noFill/>
                </a:ln>
                <a:solidFill>
                  <a:schemeClr val="tx1"/>
                </a:solidFill>
                <a:effectLst/>
                <a:latin typeface="Times New Roman" pitchFamily="18" charset="0"/>
                <a:cs typeface="Times New Roman" pitchFamily="18" charset="0"/>
              </a:rPr>
              <a:t>Gougleiz</a:t>
            </a:r>
            <a:r>
              <a:rPr kumimoji="0" lang="fr-FR" sz="1200" b="0" i="0" u="none" strike="noStrike" cap="none" normalizeH="0" baseline="0" dirty="0">
                <a:ln>
                  <a:noFill/>
                </a:ln>
                <a:solidFill>
                  <a:schemeClr val="tx1"/>
                </a:solidFill>
                <a:effectLst/>
                <a:latin typeface="Times New Roman" pitchFamily="18" charset="0"/>
                <a:cs typeface="Times New Roman" pitchFamily="18" charset="0"/>
              </a:rPr>
              <a:t> en Breton) est une commune française située dans le département d'Ille-et-Vilaine en région Bretagne, peuplée de 2044 habitants. Depuis 2010, la commune est jumelée avec une ville du Portugal : Vila Verde e </a:t>
            </a:r>
            <a:r>
              <a:rPr kumimoji="0" lang="fr-FR" sz="1200" b="0" i="0" u="none" strike="noStrike" cap="none" normalizeH="0" baseline="0" dirty="0" err="1">
                <a:ln>
                  <a:noFill/>
                </a:ln>
                <a:solidFill>
                  <a:schemeClr val="tx1"/>
                </a:solidFill>
                <a:effectLst/>
                <a:latin typeface="Times New Roman" pitchFamily="18" charset="0"/>
                <a:cs typeface="Times New Roman" pitchFamily="18" charset="0"/>
              </a:rPr>
              <a:t>Barbudo</a:t>
            </a:r>
            <a:r>
              <a:rPr kumimoji="0" lang="fr-FR" sz="1200" b="0" i="0" u="none" strike="noStrike" cap="none" normalizeH="0" baseline="0" dirty="0">
                <a:ln>
                  <a:noFill/>
                </a:ln>
                <a:solidFill>
                  <a:schemeClr val="tx1"/>
                </a:solidFill>
                <a:effectLst/>
                <a:latin typeface="Times New Roman" pitchFamily="18" charset="0"/>
                <a:cs typeface="Times New Roman" pitchFamily="18" charset="0"/>
              </a:rPr>
              <a:t>.</a:t>
            </a:r>
            <a:endParaRPr kumimoji="0" lang="fr-FR" sz="16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1027" name="Text Box 3"/>
          <p:cNvSpPr txBox="1">
            <a:spLocks noChangeArrowheads="1"/>
          </p:cNvSpPr>
          <p:nvPr/>
        </p:nvSpPr>
        <p:spPr bwMode="auto">
          <a:xfrm>
            <a:off x="248146" y="1835696"/>
            <a:ext cx="4044950" cy="1584176"/>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1400" b="1" i="0" u="none" strike="noStrike" cap="none" normalizeH="0" baseline="0" dirty="0">
                <a:ln>
                  <a:noFill/>
                </a:ln>
                <a:solidFill>
                  <a:srgbClr val="009A88"/>
                </a:solidFill>
                <a:effectLst/>
                <a:latin typeface="Times New Roman" pitchFamily="18" charset="0"/>
                <a:cs typeface="Times New Roman" pitchFamily="18" charset="0"/>
              </a:rPr>
              <a:t>Chapelle Saint-Jacques à Marigny :</a:t>
            </a:r>
            <a:r>
              <a:rPr kumimoji="0" lang="fr-FR" sz="1400" b="0" i="0" u="none" strike="noStrike" cap="none" normalizeH="0" baseline="0" dirty="0">
                <a:ln>
                  <a:noFill/>
                </a:ln>
                <a:solidFill>
                  <a:schemeClr val="tx1"/>
                </a:solidFill>
                <a:effectLst/>
                <a:latin typeface="Times New Roman" pitchFamily="18" charset="0"/>
                <a:cs typeface="Times New Roman" pitchFamily="18" charset="0"/>
              </a:rPr>
              <a:t> </a:t>
            </a:r>
            <a:r>
              <a:rPr kumimoji="0" lang="fr-FR" sz="1200" b="0" i="0" u="none" strike="noStrike" cap="none" normalizeH="0" baseline="0" dirty="0">
                <a:ln>
                  <a:noFill/>
                </a:ln>
                <a:solidFill>
                  <a:schemeClr val="tx1"/>
                </a:solidFill>
                <a:effectLst/>
                <a:latin typeface="Times New Roman" pitchFamily="18" charset="0"/>
                <a:cs typeface="Times New Roman" pitchFamily="18" charset="0"/>
              </a:rPr>
              <a:t>Dernier vestige de la seigneurie de Marigny, la chapelle est dédiée à saint Jacques. Paroissiale jusqu'à la Révolution, elle devient le lieu de sépulture de la famille de </a:t>
            </a:r>
            <a:r>
              <a:rPr kumimoji="0" lang="fr-FR" sz="1200" b="0" i="0" u="none" strike="noStrike" cap="none" normalizeH="0" baseline="0" dirty="0" err="1">
                <a:ln>
                  <a:noFill/>
                </a:ln>
                <a:solidFill>
                  <a:schemeClr val="tx1"/>
                </a:solidFill>
                <a:effectLst/>
                <a:latin typeface="Times New Roman" pitchFamily="18" charset="0"/>
                <a:cs typeface="Times New Roman" pitchFamily="18" charset="0"/>
              </a:rPr>
              <a:t>Pommereul</a:t>
            </a:r>
            <a:r>
              <a:rPr kumimoji="0" lang="fr-FR" sz="1200" b="0" i="0" u="none" strike="noStrike" cap="none" normalizeH="0" baseline="0" dirty="0">
                <a:ln>
                  <a:noFill/>
                </a:ln>
                <a:solidFill>
                  <a:schemeClr val="tx1"/>
                </a:solidFill>
                <a:effectLst/>
                <a:latin typeface="Times New Roman" pitchFamily="18" charset="0"/>
                <a:cs typeface="Times New Roman" pitchFamily="18" charset="0"/>
              </a:rPr>
              <a:t> au XIX</a:t>
            </a:r>
            <a:r>
              <a:rPr kumimoji="0" lang="fr-FR" sz="1200" b="0" i="0" u="none" strike="noStrike" cap="none" normalizeH="0" baseline="30000" dirty="0">
                <a:ln>
                  <a:noFill/>
                </a:ln>
                <a:solidFill>
                  <a:schemeClr val="tx1"/>
                </a:solidFill>
                <a:effectLst/>
                <a:latin typeface="Times New Roman" pitchFamily="18" charset="0"/>
                <a:cs typeface="Times New Roman" pitchFamily="18" charset="0"/>
              </a:rPr>
              <a:t>e</a:t>
            </a:r>
            <a:r>
              <a:rPr kumimoji="0" lang="fr-FR" sz="1200" b="0" i="0" u="none" strike="noStrike" cap="none" normalizeH="0" baseline="0" dirty="0">
                <a:ln>
                  <a:noFill/>
                </a:ln>
                <a:solidFill>
                  <a:schemeClr val="tx1"/>
                </a:solidFill>
                <a:effectLst/>
                <a:latin typeface="Times New Roman" pitchFamily="18" charset="0"/>
                <a:cs typeface="Times New Roman" pitchFamily="18" charset="0"/>
              </a:rPr>
              <a:t> siècle. Inscrite en tant que monument historique en 1937 et classée en tant que site en 1938, elle garde le souvenir des Harpin, </a:t>
            </a:r>
            <a:r>
              <a:rPr kumimoji="0" lang="fr-FR" sz="1200" b="0" i="0" u="none" strike="noStrike" cap="none" normalizeH="0" baseline="0" dirty="0" err="1">
                <a:ln>
                  <a:noFill/>
                </a:ln>
                <a:solidFill>
                  <a:schemeClr val="tx1"/>
                </a:solidFill>
                <a:effectLst/>
                <a:latin typeface="Times New Roman" pitchFamily="18" charset="0"/>
                <a:cs typeface="Times New Roman" pitchFamily="18" charset="0"/>
              </a:rPr>
              <a:t>Geffelot</a:t>
            </a:r>
            <a:r>
              <a:rPr kumimoji="0" lang="fr-FR" sz="1200" b="0" i="0" u="none" strike="noStrike" cap="none" normalizeH="0" baseline="0" dirty="0">
                <a:ln>
                  <a:noFill/>
                </a:ln>
                <a:solidFill>
                  <a:schemeClr val="tx1"/>
                </a:solidFill>
                <a:effectLst/>
                <a:latin typeface="Times New Roman" pitchFamily="18" charset="0"/>
                <a:cs typeface="Times New Roman" pitchFamily="18" charset="0"/>
              </a:rPr>
              <a:t> et de </a:t>
            </a:r>
            <a:r>
              <a:rPr kumimoji="0" lang="fr-FR" sz="1200" b="0" i="0" u="none" strike="noStrike" cap="none" normalizeH="0" baseline="0" dirty="0" err="1">
                <a:ln>
                  <a:noFill/>
                </a:ln>
                <a:solidFill>
                  <a:schemeClr val="tx1"/>
                </a:solidFill>
                <a:effectLst/>
                <a:latin typeface="Times New Roman" pitchFamily="18" charset="0"/>
                <a:cs typeface="Times New Roman" pitchFamily="18" charset="0"/>
              </a:rPr>
              <a:t>Pommereul</a:t>
            </a:r>
            <a:r>
              <a:rPr kumimoji="0" lang="fr-FR" sz="1200" b="0" i="0" u="none" strike="noStrike" cap="none" normalizeH="0" baseline="0" dirty="0">
                <a:ln>
                  <a:noFill/>
                </a:ln>
                <a:solidFill>
                  <a:schemeClr val="tx1"/>
                </a:solidFill>
                <a:effectLst/>
                <a:latin typeface="Times New Roman" pitchFamily="18" charset="0"/>
                <a:cs typeface="Times New Roman" pitchFamily="18" charset="0"/>
              </a:rPr>
              <a:t>, propriétaires successifs du domaine de Marigny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1964581" y="3707904"/>
            <a:ext cx="4776787" cy="1872208"/>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rgbClr val="009A88"/>
                </a:solidFill>
                <a:effectLst/>
                <a:latin typeface="Times New Roman" pitchFamily="18" charset="0"/>
                <a:cs typeface="Arial" pitchFamily="34" charset="0"/>
              </a:rPr>
              <a:t>Ancien manoir de la Carrée</a:t>
            </a:r>
            <a:r>
              <a:rPr kumimoji="0" lang="fr-FR" sz="1400" b="1" i="0" u="none" strike="noStrike" cap="none" normalizeH="0" dirty="0">
                <a:ln>
                  <a:noFill/>
                </a:ln>
                <a:solidFill>
                  <a:srgbClr val="009A88"/>
                </a:solidFill>
                <a:effectLst/>
                <a:latin typeface="Times New Roman" pitchFamily="18" charset="0"/>
                <a:cs typeface="Arial" pitchFamily="34" charset="0"/>
              </a:rPr>
              <a:t> : </a:t>
            </a:r>
            <a:r>
              <a:rPr kumimoji="0" lang="fr-FR" sz="1200" b="0" i="0" u="none" strike="noStrike" cap="none" normalizeH="0" baseline="0" dirty="0">
                <a:ln>
                  <a:noFill/>
                </a:ln>
                <a:solidFill>
                  <a:schemeClr val="tx1"/>
                </a:solidFill>
                <a:effectLst/>
                <a:latin typeface="Times New Roman" pitchFamily="18" charset="0"/>
                <a:cs typeface="Arial" pitchFamily="34" charset="0"/>
              </a:rPr>
              <a:t>Du XVIII</a:t>
            </a:r>
            <a:r>
              <a:rPr kumimoji="0" lang="fr-FR" sz="1200" b="0" i="0" u="none" strike="noStrike" cap="none" normalizeH="0" baseline="30000" dirty="0">
                <a:ln>
                  <a:noFill/>
                </a:ln>
                <a:solidFill>
                  <a:schemeClr val="tx1"/>
                </a:solidFill>
                <a:effectLst/>
                <a:latin typeface="Times New Roman" pitchFamily="18" charset="0"/>
                <a:cs typeface="Arial" pitchFamily="34" charset="0"/>
              </a:rPr>
              <a:t>e</a:t>
            </a:r>
            <a:r>
              <a:rPr kumimoji="0" lang="fr-FR" sz="1200" b="0" i="0" u="none" strike="noStrike" cap="none" normalizeH="0" baseline="0" dirty="0">
                <a:ln>
                  <a:noFill/>
                </a:ln>
                <a:solidFill>
                  <a:schemeClr val="tx1"/>
                </a:solidFill>
                <a:effectLst/>
                <a:latin typeface="Times New Roman" pitchFamily="18" charset="0"/>
                <a:cs typeface="Arial" pitchFamily="34" charset="0"/>
              </a:rPr>
              <a:t> jusqu'au début du XX</a:t>
            </a:r>
            <a:r>
              <a:rPr kumimoji="0" lang="fr-FR" sz="1200" b="0" i="0" u="none" strike="noStrike" cap="none" normalizeH="0" baseline="30000" dirty="0">
                <a:ln>
                  <a:noFill/>
                </a:ln>
                <a:solidFill>
                  <a:schemeClr val="tx1"/>
                </a:solidFill>
                <a:effectLst/>
                <a:latin typeface="Times New Roman" pitchFamily="18" charset="0"/>
                <a:cs typeface="Arial" pitchFamily="34" charset="0"/>
              </a:rPr>
              <a:t>e</a:t>
            </a:r>
            <a:r>
              <a:rPr kumimoji="0" lang="fr-FR" sz="1200" b="0" i="0" u="none" strike="noStrike" cap="none" normalizeH="0" baseline="0" dirty="0">
                <a:ln>
                  <a:noFill/>
                </a:ln>
                <a:solidFill>
                  <a:schemeClr val="tx1"/>
                </a:solidFill>
                <a:effectLst/>
                <a:latin typeface="Times New Roman" pitchFamily="18" charset="0"/>
                <a:cs typeface="Arial" pitchFamily="34" charset="0"/>
              </a:rPr>
              <a:t> siècle, le manoir de la Carrée a appartenu aux du </a:t>
            </a:r>
            <a:r>
              <a:rPr kumimoji="0" lang="fr-FR" sz="1200" b="0" i="0" u="none" strike="noStrike" cap="none" normalizeH="0" baseline="0" dirty="0" err="1">
                <a:ln>
                  <a:noFill/>
                </a:ln>
                <a:solidFill>
                  <a:schemeClr val="tx1"/>
                </a:solidFill>
                <a:effectLst/>
                <a:latin typeface="Times New Roman" pitchFamily="18" charset="0"/>
                <a:cs typeface="Arial" pitchFamily="34" charset="0"/>
              </a:rPr>
              <a:t>Pontavice</a:t>
            </a:r>
            <a:r>
              <a:rPr kumimoji="0" lang="fr-FR" sz="1200" b="0" i="0" u="none" strike="noStrike" cap="none" normalizeH="0" baseline="0" dirty="0">
                <a:ln>
                  <a:noFill/>
                </a:ln>
                <a:solidFill>
                  <a:schemeClr val="tx1"/>
                </a:solidFill>
                <a:effectLst/>
                <a:latin typeface="Times New Roman" pitchFamily="18" charset="0"/>
                <a:cs typeface="Arial" pitchFamily="34" charset="0"/>
              </a:rPr>
              <a:t> de </a:t>
            </a:r>
            <a:r>
              <a:rPr kumimoji="0" lang="fr-FR" sz="1200" b="0" i="0" u="none" strike="noStrike" cap="none" normalizeH="0" baseline="0" dirty="0" err="1">
                <a:ln>
                  <a:noFill/>
                </a:ln>
                <a:solidFill>
                  <a:schemeClr val="tx1"/>
                </a:solidFill>
                <a:effectLst/>
                <a:latin typeface="Times New Roman" pitchFamily="18" charset="0"/>
                <a:cs typeface="Arial" pitchFamily="34" charset="0"/>
              </a:rPr>
              <a:t>Heussey</a:t>
            </a:r>
            <a:r>
              <a:rPr kumimoji="0" lang="fr-FR" sz="1200" b="0" i="0" u="none" strike="noStrike" cap="none" normalizeH="0" baseline="0" dirty="0">
                <a:ln>
                  <a:noFill/>
                </a:ln>
                <a:solidFill>
                  <a:schemeClr val="tx1"/>
                </a:solidFill>
                <a:effectLst/>
                <a:latin typeface="Times New Roman" pitchFamily="18" charset="0"/>
                <a:cs typeface="Arial" pitchFamily="34" charset="0"/>
              </a:rPr>
              <a:t>. Cette famille a donné des personnages tels qu’hommes de lettres, militaires, directeur de haras nationaux, propriétaires terriens. Ce sont les héritiers de Théophile Malo </a:t>
            </a:r>
            <a:r>
              <a:rPr kumimoji="0" lang="fr-FR" sz="1200" b="0" i="0" u="none" strike="noStrike" cap="none" normalizeH="0" baseline="0" dirty="0" err="1">
                <a:ln>
                  <a:noFill/>
                </a:ln>
                <a:solidFill>
                  <a:schemeClr val="tx1"/>
                </a:solidFill>
                <a:effectLst/>
                <a:latin typeface="Times New Roman" pitchFamily="18" charset="0"/>
                <a:cs typeface="Arial" pitchFamily="34" charset="0"/>
              </a:rPr>
              <a:t>Corret</a:t>
            </a:r>
            <a:r>
              <a:rPr kumimoji="0" lang="fr-FR" sz="1200" b="0" i="0" u="none" strike="noStrike" cap="none" normalizeH="0" baseline="0" dirty="0">
                <a:ln>
                  <a:noFill/>
                </a:ln>
                <a:solidFill>
                  <a:schemeClr val="tx1"/>
                </a:solidFill>
                <a:effectLst/>
                <a:latin typeface="Times New Roman" pitchFamily="18" charset="0"/>
                <a:cs typeface="Arial" pitchFamily="34" charset="0"/>
              </a:rPr>
              <a:t> de la Tour d'Auvergne. En 1858, Auguste de Villiers de L'Isle-Adam a rendu visite à son ami et mentor Hyacinthe du </a:t>
            </a:r>
            <a:r>
              <a:rPr kumimoji="0" lang="fr-FR" sz="1200" b="0" i="0" u="none" strike="noStrike" cap="none" normalizeH="0" baseline="0" dirty="0" err="1">
                <a:ln>
                  <a:noFill/>
                </a:ln>
                <a:solidFill>
                  <a:schemeClr val="tx1"/>
                </a:solidFill>
                <a:effectLst/>
                <a:latin typeface="Times New Roman" pitchFamily="18" charset="0"/>
                <a:cs typeface="Arial" pitchFamily="34" charset="0"/>
              </a:rPr>
              <a:t>Pontavice</a:t>
            </a:r>
            <a:r>
              <a:rPr kumimoji="0" lang="fr-FR" sz="1200" b="0" i="0" u="none" strike="noStrike" cap="none" normalizeH="0" baseline="0" dirty="0">
                <a:ln>
                  <a:noFill/>
                </a:ln>
                <a:solidFill>
                  <a:schemeClr val="tx1"/>
                </a:solidFill>
                <a:effectLst/>
                <a:latin typeface="Times New Roman" pitchFamily="18" charset="0"/>
                <a:cs typeface="Arial" pitchFamily="34" charset="0"/>
              </a:rPr>
              <a:t> de </a:t>
            </a:r>
            <a:r>
              <a:rPr kumimoji="0" lang="fr-FR" sz="1200" b="0" i="0" u="none" strike="noStrike" cap="none" normalizeH="0" baseline="0" dirty="0" err="1">
                <a:ln>
                  <a:noFill/>
                </a:ln>
                <a:solidFill>
                  <a:schemeClr val="tx1"/>
                </a:solidFill>
                <a:effectLst/>
                <a:latin typeface="Times New Roman" pitchFamily="18" charset="0"/>
                <a:cs typeface="Arial" pitchFamily="34" charset="0"/>
              </a:rPr>
              <a:t>Heussey</a:t>
            </a:r>
            <a:r>
              <a:rPr kumimoji="0" lang="fr-FR" sz="1200" b="0" i="0" u="none" strike="noStrike" cap="none" normalizeH="0" baseline="0" dirty="0">
                <a:ln>
                  <a:noFill/>
                </a:ln>
                <a:solidFill>
                  <a:schemeClr val="tx1"/>
                </a:solidFill>
                <a:effectLst/>
                <a:latin typeface="Times New Roman" pitchFamily="18" charset="0"/>
                <a:cs typeface="Arial" pitchFamily="34" charset="0"/>
              </a:rPr>
              <a:t> au manoir de la Carrée.</a:t>
            </a:r>
          </a:p>
          <a:p>
            <a:pPr marL="0" marR="0" lvl="0" indent="0" algn="just" defTabSz="914400" rtl="0" eaLnBrk="1" fontAlgn="base" latinLnBrk="0" hangingPunct="1">
              <a:lnSpc>
                <a:spcPct val="100000"/>
              </a:lnSpc>
              <a:spcBef>
                <a:spcPts val="500"/>
              </a:spcBef>
              <a:spcAft>
                <a:spcPts val="500"/>
              </a:spcAft>
              <a:buClrTx/>
              <a:buSzTx/>
              <a:buFontTx/>
              <a:buNone/>
              <a:tabLst/>
            </a:pPr>
            <a:r>
              <a:rPr kumimoji="0" lang="fr-FR" sz="1200" b="0" i="0" u="none" strike="noStrike" cap="none" normalizeH="0" baseline="0" dirty="0">
                <a:ln>
                  <a:noFill/>
                </a:ln>
                <a:solidFill>
                  <a:schemeClr val="tx1"/>
                </a:solidFill>
                <a:effectLst/>
                <a:latin typeface="Times New Roman" pitchFamily="18" charset="0"/>
                <a:cs typeface="Arial" pitchFamily="34" charset="0"/>
              </a:rPr>
              <a:t>Les bois de Saint-Germain abritent le cimetière particulier de la famille. Le descendant direct du fondateur y a été inhumé en 2009.</a:t>
            </a:r>
            <a:endParaRPr kumimoji="0" lang="fr-FR" sz="1200" b="0" i="0" u="none" strike="noStrike" cap="none" normalizeH="0" baseline="0" dirty="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188640" y="5796136"/>
            <a:ext cx="4044950" cy="936104"/>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rgbClr val="009A88"/>
                </a:solidFill>
                <a:effectLst/>
                <a:latin typeface="Times New Roman" pitchFamily="18" charset="0"/>
                <a:cs typeface="Arial" pitchFamily="34" charset="0"/>
              </a:rPr>
              <a:t>Église Saint-Germain-d 'Auxerre</a:t>
            </a:r>
          </a:p>
          <a:p>
            <a:pPr marL="0" marR="0" lvl="0" indent="0" algn="just" defTabSz="914400" rtl="0" eaLnBrk="1" fontAlgn="base" latinLnBrk="0" hangingPunct="1">
              <a:lnSpc>
                <a:spcPct val="100000"/>
              </a:lnSpc>
              <a:spcBef>
                <a:spcPts val="500"/>
              </a:spcBef>
              <a:spcAft>
                <a:spcPts val="500"/>
              </a:spcAft>
              <a:buClrTx/>
              <a:buSzTx/>
              <a:buFontTx/>
              <a:buNone/>
              <a:tabLst/>
            </a:pPr>
            <a:r>
              <a:rPr kumimoji="0" lang="fr-FR" sz="1200" b="0" i="0" u="none" strike="noStrike" cap="none" normalizeH="0" baseline="0" dirty="0">
                <a:ln>
                  <a:noFill/>
                </a:ln>
                <a:solidFill>
                  <a:schemeClr val="tx1"/>
                </a:solidFill>
                <a:effectLst/>
                <a:latin typeface="Times New Roman" pitchFamily="18" charset="0"/>
                <a:cs typeface="Arial" pitchFamily="34" charset="0"/>
              </a:rPr>
              <a:t>Base de la tour et chœur datant du XV</a:t>
            </a:r>
            <a:r>
              <a:rPr kumimoji="0" lang="fr-FR" sz="800" b="0" i="0" u="none" strike="noStrike" cap="none" normalizeH="0" baseline="30000" dirty="0">
                <a:ln>
                  <a:noFill/>
                </a:ln>
                <a:solidFill>
                  <a:schemeClr val="tx1"/>
                </a:solidFill>
                <a:effectLst/>
                <a:latin typeface="Times New Roman" pitchFamily="18" charset="0"/>
                <a:cs typeface="Arial" pitchFamily="34" charset="0"/>
              </a:rPr>
              <a:t>e</a:t>
            </a:r>
            <a:r>
              <a:rPr kumimoji="0" lang="fr-FR" sz="1200" b="0" i="0" u="none" strike="noStrike" cap="none" normalizeH="0" baseline="0" dirty="0">
                <a:ln>
                  <a:noFill/>
                </a:ln>
                <a:solidFill>
                  <a:schemeClr val="tx1"/>
                </a:solidFill>
                <a:effectLst/>
                <a:latin typeface="Times New Roman" pitchFamily="18" charset="0"/>
                <a:cs typeface="Arial" pitchFamily="34" charset="0"/>
              </a:rPr>
              <a:t> siècle, corps de l'édifice construit de 1850 à 1853 par Charles Langlois, architecte diocésain.</a:t>
            </a: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030" name="Text Box 6"/>
          <p:cNvSpPr txBox="1">
            <a:spLocks noChangeArrowheads="1"/>
          </p:cNvSpPr>
          <p:nvPr/>
        </p:nvSpPr>
        <p:spPr bwMode="auto">
          <a:xfrm>
            <a:off x="188640" y="7020272"/>
            <a:ext cx="4044950" cy="741362"/>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rgbClr val="009A88"/>
                </a:solidFill>
                <a:effectLst/>
                <a:latin typeface="Times New Roman" pitchFamily="18" charset="0"/>
                <a:cs typeface="Arial" pitchFamily="34" charset="0"/>
              </a:rPr>
              <a:t>Le dolmen du Rocher-</a:t>
            </a:r>
            <a:r>
              <a:rPr kumimoji="0" lang="fr-FR" sz="1400" b="1" i="0" u="none" strike="noStrike" cap="none" normalizeH="0" baseline="0" dirty="0" err="1">
                <a:ln>
                  <a:noFill/>
                </a:ln>
                <a:solidFill>
                  <a:srgbClr val="009A88"/>
                </a:solidFill>
                <a:effectLst/>
                <a:latin typeface="Times New Roman" pitchFamily="18" charset="0"/>
                <a:cs typeface="Arial" pitchFamily="34" charset="0"/>
              </a:rPr>
              <a:t>Jacquau</a:t>
            </a:r>
            <a:endParaRPr kumimoji="0" lang="fr-FR" sz="1400" b="1" i="0" u="none" strike="noStrike" cap="none" normalizeH="0" baseline="0" dirty="0">
              <a:ln>
                <a:noFill/>
              </a:ln>
              <a:solidFill>
                <a:srgbClr val="009A88"/>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ts val="500"/>
              </a:spcBef>
              <a:spcAft>
                <a:spcPts val="500"/>
              </a:spcAft>
              <a:buClrTx/>
              <a:buSzTx/>
              <a:buFontTx/>
              <a:buNone/>
              <a:tabLst/>
            </a:pPr>
            <a:r>
              <a:rPr kumimoji="0" lang="fr-FR" sz="1200" b="0" i="0" u="none" strike="noStrike" cap="none" normalizeH="0" baseline="0" dirty="0">
                <a:ln>
                  <a:noFill/>
                </a:ln>
                <a:solidFill>
                  <a:schemeClr val="tx1"/>
                </a:solidFill>
                <a:effectLst/>
                <a:latin typeface="Times New Roman" pitchFamily="18" charset="0"/>
                <a:cs typeface="Arial" pitchFamily="34" charset="0"/>
              </a:rPr>
              <a:t>Il est classé au titre des monuments historiques depuis 1921</a:t>
            </a: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031" name="Text Box 7"/>
          <p:cNvSpPr txBox="1">
            <a:spLocks noChangeArrowheads="1"/>
          </p:cNvSpPr>
          <p:nvPr/>
        </p:nvSpPr>
        <p:spPr bwMode="auto">
          <a:xfrm>
            <a:off x="188640" y="7884368"/>
            <a:ext cx="4044950" cy="893762"/>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rgbClr val="009A88"/>
                </a:solidFill>
                <a:effectLst/>
                <a:latin typeface="Times New Roman" pitchFamily="18" charset="0"/>
                <a:cs typeface="Arial" pitchFamily="34" charset="0"/>
              </a:rPr>
              <a:t>Grange de la </a:t>
            </a:r>
            <a:r>
              <a:rPr kumimoji="0" lang="fr-FR" sz="1400" b="1" i="0" u="none" strike="noStrike" cap="none" normalizeH="0" baseline="0" dirty="0" err="1">
                <a:ln>
                  <a:noFill/>
                </a:ln>
                <a:solidFill>
                  <a:srgbClr val="009A88"/>
                </a:solidFill>
                <a:effectLst/>
                <a:latin typeface="Times New Roman" pitchFamily="18" charset="0"/>
                <a:cs typeface="Arial" pitchFamily="34" charset="0"/>
              </a:rPr>
              <a:t>Gélinais</a:t>
            </a:r>
            <a:endParaRPr kumimoji="0" lang="fr-FR" sz="1400" b="1" i="0" u="none" strike="noStrike" cap="none" normalizeH="0" baseline="0" dirty="0">
              <a:ln>
                <a:noFill/>
              </a:ln>
              <a:solidFill>
                <a:srgbClr val="009A88"/>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ts val="500"/>
              </a:spcBef>
              <a:spcAft>
                <a:spcPts val="500"/>
              </a:spcAft>
              <a:buClrTx/>
              <a:buSzTx/>
              <a:buFontTx/>
              <a:buNone/>
              <a:tabLst/>
            </a:pPr>
            <a:r>
              <a:rPr kumimoji="0" lang="fr-FR" sz="1200" b="0" i="0" strike="noStrike" cap="none" normalizeH="0" baseline="0" dirty="0">
                <a:ln>
                  <a:noFill/>
                </a:ln>
                <a:effectLst/>
                <a:latin typeface="Times New Roman" pitchFamily="18" charset="0"/>
                <a:cs typeface="Arial" pitchFamily="34" charset="0"/>
              </a:rPr>
              <a:t>Elle est inscrite au titre des monuments historiques depuis le 29 août 1988</a:t>
            </a:r>
            <a:endParaRPr kumimoji="0" lang="fr-FR" sz="1800" b="0" i="0" strike="noStrike" cap="none" normalizeH="0" baseline="0" dirty="0">
              <a:ln>
                <a:noFill/>
              </a:ln>
              <a:effectLst/>
              <a:latin typeface="Arial" pitchFamily="34" charset="0"/>
              <a:cs typeface="Arial" pitchFamily="34" charset="0"/>
            </a:endParaRPr>
          </a:p>
        </p:txBody>
      </p:sp>
      <p:pic>
        <p:nvPicPr>
          <p:cNvPr id="1032" name="Picture 8" descr="https://upload.wikimedia.org/wikipedia/commons/thumb/9/90/Saint-Germain-en-Cogl%C3%A8s_%2835%29_Chapelle_de_Marigny_01.jpg/220px-Saint-Germain-en-Cogl%C3%A8s_%2835%29_Chapelle_de_Marigny_01.jpg">
            <a:hlinkClick r:id="rId2"/>
          </p:cNvPr>
          <p:cNvPicPr>
            <a:picLocks noChangeAspect="1" noChangeArrowheads="1"/>
          </p:cNvPicPr>
          <p:nvPr/>
        </p:nvPicPr>
        <p:blipFill>
          <a:blip r:embed="rId3" r:link="rId4" cstate="print"/>
          <a:srcRect/>
          <a:stretch>
            <a:fillRect/>
          </a:stretch>
        </p:blipFill>
        <p:spPr bwMode="auto">
          <a:xfrm>
            <a:off x="4941168" y="1827609"/>
            <a:ext cx="1193800" cy="1592263"/>
          </a:xfrm>
          <a:prstGeom prst="rect">
            <a:avLst/>
          </a:prstGeom>
          <a:noFill/>
          <a:ln w="9525">
            <a:noFill/>
            <a:miter lim="800000"/>
            <a:headEnd/>
            <a:tailEnd/>
          </a:ln>
        </p:spPr>
      </p:pic>
      <p:pic>
        <p:nvPicPr>
          <p:cNvPr id="1033" name="Picture 9" descr="Résultat de recherche d'images pour &quot;ANCIEN MANOIR DE LA CARREE SAINT GERMAIN EN COGLES&quot;"/>
          <p:cNvPicPr>
            <a:picLocks noChangeAspect="1" noChangeArrowheads="1"/>
          </p:cNvPicPr>
          <p:nvPr/>
        </p:nvPicPr>
        <p:blipFill>
          <a:blip r:embed="rId5" r:link="rId6" cstate="print"/>
          <a:srcRect/>
          <a:stretch>
            <a:fillRect/>
          </a:stretch>
        </p:blipFill>
        <p:spPr bwMode="auto">
          <a:xfrm>
            <a:off x="260648" y="3851920"/>
            <a:ext cx="1584176" cy="1512168"/>
          </a:xfrm>
          <a:prstGeom prst="rect">
            <a:avLst/>
          </a:prstGeom>
          <a:noFill/>
          <a:ln w="9525">
            <a:noFill/>
            <a:miter lim="800000"/>
            <a:headEnd/>
            <a:tailEnd/>
          </a:ln>
        </p:spPr>
      </p:pic>
      <p:pic>
        <p:nvPicPr>
          <p:cNvPr id="1034" name="Picture 10" descr="Église paroissiale Saint-Germain-d'Auxerre."/>
          <p:cNvPicPr>
            <a:picLocks noChangeAspect="1" noChangeArrowheads="1"/>
          </p:cNvPicPr>
          <p:nvPr/>
        </p:nvPicPr>
        <p:blipFill>
          <a:blip r:embed="rId7" r:link="rId8" cstate="print"/>
          <a:srcRect/>
          <a:stretch>
            <a:fillRect/>
          </a:stretch>
        </p:blipFill>
        <p:spPr bwMode="auto">
          <a:xfrm>
            <a:off x="4797152" y="5940152"/>
            <a:ext cx="1562100" cy="1173162"/>
          </a:xfrm>
          <a:prstGeom prst="rect">
            <a:avLst/>
          </a:prstGeom>
          <a:noFill/>
          <a:ln w="9525">
            <a:noFill/>
            <a:miter lim="800000"/>
            <a:headEnd/>
            <a:tailEnd/>
          </a:ln>
        </p:spPr>
      </p:pic>
      <p:pic>
        <p:nvPicPr>
          <p:cNvPr id="1035" name="Picture 11" descr="https://upload.wikimedia.org/wikipedia/commons/thumb/f/fc/Saint-Germain-en-Cogl%C3%A8s_%2835%29_Dolmen_01.jpg/220px-Saint-Germain-en-Cogl%C3%A8s_%2835%29_Dolmen_01.jpg">
            <a:hlinkClick r:id="rId9"/>
          </p:cNvPr>
          <p:cNvPicPr>
            <a:picLocks noChangeAspect="1" noChangeArrowheads="1"/>
          </p:cNvPicPr>
          <p:nvPr/>
        </p:nvPicPr>
        <p:blipFill>
          <a:blip r:embed="rId10" r:link="rId11" cstate="print"/>
          <a:srcRect/>
          <a:stretch>
            <a:fillRect/>
          </a:stretch>
        </p:blipFill>
        <p:spPr bwMode="auto">
          <a:xfrm>
            <a:off x="4725144" y="7452320"/>
            <a:ext cx="1724025" cy="1293812"/>
          </a:xfrm>
          <a:prstGeom prst="rect">
            <a:avLst/>
          </a:prstGeom>
          <a:noFill/>
          <a:ln w="9525">
            <a:noFill/>
            <a:miter lim="800000"/>
            <a:headEnd/>
            <a:tailEnd/>
          </a:ln>
        </p:spPr>
      </p:pic>
      <p:sp>
        <p:nvSpPr>
          <p:cNvPr id="1036" name="Rectangle 12"/>
          <p:cNvSpPr>
            <a:spLocks noChangeArrowheads="1"/>
          </p:cNvSpPr>
          <p:nvPr/>
        </p:nvSpPr>
        <p:spPr bwMode="auto">
          <a:xfrm>
            <a:off x="0" y="165284"/>
            <a:ext cx="6858000" cy="446276"/>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600" b="1" i="0" u="none" strike="noStrike" cap="none" normalizeH="0" baseline="0" dirty="0">
                <a:ln>
                  <a:noFill/>
                </a:ln>
                <a:solidFill>
                  <a:srgbClr val="009A88"/>
                </a:solidFill>
                <a:effectLst/>
                <a:latin typeface="EnglischeSchT"/>
                <a:cs typeface="Arial" pitchFamily="34" charset="0"/>
              </a:rPr>
              <a:t>Bienvenue à</a:t>
            </a:r>
            <a:r>
              <a:rPr lang="fr-FR" sz="2200" dirty="0">
                <a:latin typeface="Carmine Tango"/>
                <a:cs typeface="Arial" pitchFamily="34" charset="0"/>
              </a:rPr>
              <a:t> </a:t>
            </a:r>
            <a:r>
              <a:rPr kumimoji="0" lang="fr-FR" sz="2600" b="1" i="0" u="none" strike="noStrike" cap="none" normalizeH="0" baseline="0" dirty="0">
                <a:ln>
                  <a:noFill/>
                </a:ln>
                <a:solidFill>
                  <a:srgbClr val="009A88"/>
                </a:solidFill>
                <a:effectLst/>
                <a:latin typeface="EnglischeSchT"/>
                <a:cs typeface="Arial" pitchFamily="34" charset="0"/>
              </a:rPr>
              <a:t>Saint Germain en </a:t>
            </a:r>
            <a:r>
              <a:rPr kumimoji="0" lang="fr-FR" sz="2600" b="1" i="0" u="none" strike="noStrike" cap="none" normalizeH="0" baseline="0" dirty="0" err="1">
                <a:ln>
                  <a:noFill/>
                </a:ln>
                <a:solidFill>
                  <a:srgbClr val="009A88"/>
                </a:solidFill>
                <a:effectLst/>
                <a:latin typeface="EnglischeSchT"/>
                <a:cs typeface="Arial" pitchFamily="34" charset="0"/>
              </a:rPr>
              <a:t>Coglès</a:t>
            </a: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FF054E01-16B5-4BEB-AA37-1947485DD54D}"/>
              </a:ext>
            </a:extLst>
          </p:cNvPr>
          <p:cNvSpPr txBox="1"/>
          <p:nvPr/>
        </p:nvSpPr>
        <p:spPr>
          <a:xfrm>
            <a:off x="188640" y="107505"/>
            <a:ext cx="6480720" cy="8025274"/>
          </a:xfrm>
          <a:prstGeom prst="rect">
            <a:avLst/>
          </a:prstGeom>
          <a:noFill/>
        </p:spPr>
        <p:txBody>
          <a:bodyPr wrap="square" rtlCol="0">
            <a:spAutoFit/>
          </a:bodyPr>
          <a:lstStyle/>
          <a:p>
            <a:pPr algn="ctr"/>
            <a:endParaRPr lang="fr-FR" sz="1100" b="1" i="1" dirty="0"/>
          </a:p>
          <a:p>
            <a:pPr algn="ctr"/>
            <a:r>
              <a:rPr lang="fr-FR" sz="2400" b="1" i="1" dirty="0">
                <a:solidFill>
                  <a:srgbClr val="FF0000"/>
                </a:solidFill>
              </a:rPr>
              <a:t>DEROULEMENT DE L’EPREUVE</a:t>
            </a:r>
          </a:p>
          <a:p>
            <a:pPr algn="ctr"/>
            <a:endParaRPr lang="fr-FR" sz="1100" b="1" i="1" dirty="0"/>
          </a:p>
          <a:p>
            <a:pPr algn="ctr"/>
            <a:endParaRPr lang="fr-FR" sz="1100" b="1" i="1" dirty="0"/>
          </a:p>
          <a:p>
            <a:pPr algn="just"/>
            <a:r>
              <a:rPr lang="fr-FR" sz="1400" b="1" i="1" u="sng" dirty="0"/>
              <a:t>Samedi 3 juin 2023 </a:t>
            </a:r>
            <a:r>
              <a:rPr lang="fr-FR" sz="1100" b="1" i="1" dirty="0"/>
              <a:t>: 	</a:t>
            </a:r>
            <a:r>
              <a:rPr lang="fr-FR" sz="1400" i="1" dirty="0"/>
              <a:t>Permanence de 16h à 18h au Local des Services Techniques de 		Saint Germain en Coglès</a:t>
            </a:r>
            <a:endParaRPr lang="fr-FR" sz="1100" i="1" dirty="0"/>
          </a:p>
          <a:p>
            <a:pPr algn="just"/>
            <a:endParaRPr lang="fr-FR" sz="1100" b="1" i="1" dirty="0"/>
          </a:p>
          <a:p>
            <a:pPr algn="just"/>
            <a:endParaRPr lang="fr-FR" sz="1100" b="1" i="1" dirty="0"/>
          </a:p>
          <a:p>
            <a:pPr algn="just"/>
            <a:r>
              <a:rPr lang="fr-FR" sz="1400" b="1" i="1" u="sng" dirty="0"/>
              <a:t>Dimanche 4 juin 2023 </a:t>
            </a:r>
            <a:r>
              <a:rPr lang="fr-FR" sz="1100" b="1" i="1" dirty="0"/>
              <a:t>: 	</a:t>
            </a:r>
            <a:r>
              <a:rPr lang="fr-FR" sz="1400" i="1" dirty="0"/>
              <a:t>Permanence à partir de 7h30 au Local des Services Techniques 		de Saint Germain en Coglès</a:t>
            </a:r>
          </a:p>
          <a:p>
            <a:pPr algn="just"/>
            <a:endParaRPr lang="fr-FR" sz="1100" b="1" i="1" dirty="0"/>
          </a:p>
          <a:p>
            <a:pPr algn="ctr"/>
            <a:endParaRPr lang="fr-FR" sz="1100" b="1" i="1" dirty="0"/>
          </a:p>
          <a:p>
            <a:pPr algn="ctr"/>
            <a:r>
              <a:rPr lang="fr-FR" sz="2000" b="1" i="1" u="sng" dirty="0">
                <a:effectLst>
                  <a:outerShdw blurRad="38100" dist="38100" dir="2700000" algn="tl">
                    <a:srgbClr val="000000">
                      <a:alpha val="43137"/>
                    </a:srgbClr>
                  </a:outerShdw>
                </a:effectLst>
              </a:rPr>
              <a:t>1</a:t>
            </a:r>
            <a:r>
              <a:rPr lang="fr-FR" sz="2000" b="1" i="1" u="sng" baseline="30000" dirty="0">
                <a:effectLst>
                  <a:outerShdw blurRad="38100" dist="38100" dir="2700000" algn="tl">
                    <a:srgbClr val="000000">
                      <a:alpha val="43137"/>
                    </a:srgbClr>
                  </a:outerShdw>
                </a:effectLst>
              </a:rPr>
              <a:t>ère</a:t>
            </a:r>
            <a:r>
              <a:rPr lang="fr-FR" sz="2000" b="1" i="1" u="sng" dirty="0">
                <a:effectLst>
                  <a:outerShdw blurRad="38100" dist="38100" dir="2700000" algn="tl">
                    <a:srgbClr val="000000">
                      <a:alpha val="43137"/>
                    </a:srgbClr>
                  </a:outerShdw>
                </a:effectLst>
              </a:rPr>
              <a:t> DEMI ETAPE</a:t>
            </a:r>
          </a:p>
          <a:p>
            <a:pPr algn="ctr"/>
            <a:endParaRPr lang="fr-FR" sz="1100" b="1" i="1" u="sng" dirty="0"/>
          </a:p>
          <a:p>
            <a:pPr algn="ctr"/>
            <a:r>
              <a:rPr lang="fr-FR" sz="2000" b="1" i="1" dirty="0">
                <a:solidFill>
                  <a:srgbClr val="0070C0"/>
                </a:solidFill>
              </a:rPr>
              <a:t>ST GERMAIN EN COGLES – LE CHATELLIER</a:t>
            </a:r>
          </a:p>
          <a:p>
            <a:pPr algn="ctr"/>
            <a:endParaRPr lang="fr-FR" sz="1100" b="1" i="1" dirty="0"/>
          </a:p>
          <a:p>
            <a:pPr algn="ctr"/>
            <a:r>
              <a:rPr lang="fr-FR" sz="2000" b="1" i="1" dirty="0"/>
              <a:t>CLM INDIVIDUEL - 5.330 KMS</a:t>
            </a:r>
          </a:p>
          <a:p>
            <a:pPr algn="ctr"/>
            <a:endParaRPr lang="fr-FR" sz="1100" b="1" i="1" dirty="0"/>
          </a:p>
          <a:p>
            <a:pPr algn="ctr"/>
            <a:r>
              <a:rPr lang="fr-FR" b="1" i="1" dirty="0"/>
              <a:t>Contrôle des vélos et du matériel : à partir de 7h45</a:t>
            </a:r>
          </a:p>
          <a:p>
            <a:pPr algn="ctr"/>
            <a:r>
              <a:rPr lang="fr-FR" b="1" i="1" dirty="0"/>
              <a:t>1</a:t>
            </a:r>
            <a:r>
              <a:rPr lang="fr-FR" b="1" i="1" baseline="30000" dirty="0"/>
              <a:t>er</a:t>
            </a:r>
            <a:r>
              <a:rPr lang="fr-FR" b="1" i="1" dirty="0"/>
              <a:t> départ : 8h30</a:t>
            </a:r>
          </a:p>
          <a:p>
            <a:pPr algn="ctr"/>
            <a:endParaRPr lang="fr-FR" sz="2000" b="1" i="1" dirty="0"/>
          </a:p>
          <a:p>
            <a:pPr algn="ctr"/>
            <a:r>
              <a:rPr lang="fr-FR" sz="2000" b="1" i="1" u="sng" dirty="0">
                <a:solidFill>
                  <a:srgbClr val="D51FBB"/>
                </a:solidFill>
              </a:rPr>
              <a:t>Réunion des directeurs sportifs</a:t>
            </a:r>
            <a:r>
              <a:rPr lang="fr-FR" sz="2000" b="1" dirty="0">
                <a:solidFill>
                  <a:srgbClr val="D51FBB"/>
                </a:solidFill>
              </a:rPr>
              <a:t> : 13h00</a:t>
            </a:r>
          </a:p>
          <a:p>
            <a:pPr algn="ctr"/>
            <a:r>
              <a:rPr lang="fr-FR" sz="1600" i="1" dirty="0"/>
              <a:t>au Local des Services Techniques de Saint Germain en Coglès</a:t>
            </a:r>
            <a:endParaRPr lang="fr-FR" sz="2000" b="1" i="1" u="sng" dirty="0">
              <a:solidFill>
                <a:srgbClr val="D51FBB"/>
              </a:solidFill>
            </a:endParaRPr>
          </a:p>
          <a:p>
            <a:pPr algn="ctr"/>
            <a:r>
              <a:rPr lang="fr-FR" sz="2000" b="1" i="1" u="sng" dirty="0">
                <a:solidFill>
                  <a:srgbClr val="D51FBB"/>
                </a:solidFill>
              </a:rPr>
              <a:t>Présentation des Equipes</a:t>
            </a:r>
            <a:r>
              <a:rPr lang="fr-FR" sz="2000" b="1" dirty="0">
                <a:solidFill>
                  <a:srgbClr val="D51FBB"/>
                </a:solidFill>
              </a:rPr>
              <a:t> : 13h15</a:t>
            </a:r>
          </a:p>
          <a:p>
            <a:pPr algn="ctr"/>
            <a:r>
              <a:rPr lang="fr-FR" sz="1400" i="1" dirty="0"/>
              <a:t>À Saint Germain en Coglès</a:t>
            </a:r>
            <a:endParaRPr lang="fr-FR" sz="1400" b="1" i="1" u="sng" dirty="0">
              <a:solidFill>
                <a:srgbClr val="D51FBB"/>
              </a:solidFill>
            </a:endParaRPr>
          </a:p>
          <a:p>
            <a:pPr algn="ctr"/>
            <a:r>
              <a:rPr lang="fr-FR" b="1" i="1" u="sng" dirty="0">
                <a:effectLst>
                  <a:outerShdw blurRad="38100" dist="38100" dir="2700000" algn="tl">
                    <a:srgbClr val="000000">
                      <a:alpha val="43137"/>
                    </a:srgbClr>
                  </a:outerShdw>
                </a:effectLst>
              </a:rPr>
              <a:t>2</a:t>
            </a:r>
            <a:r>
              <a:rPr lang="fr-FR" b="1" i="1" u="sng" baseline="30000" dirty="0">
                <a:effectLst>
                  <a:outerShdw blurRad="38100" dist="38100" dir="2700000" algn="tl">
                    <a:srgbClr val="000000">
                      <a:alpha val="43137"/>
                    </a:srgbClr>
                  </a:outerShdw>
                </a:effectLst>
              </a:rPr>
              <a:t>ème</a:t>
            </a:r>
            <a:r>
              <a:rPr lang="fr-FR" b="1" i="1" u="sng" dirty="0">
                <a:effectLst>
                  <a:outerShdw blurRad="38100" dist="38100" dir="2700000" algn="tl">
                    <a:srgbClr val="000000">
                      <a:alpha val="43137"/>
                    </a:srgbClr>
                  </a:outerShdw>
                </a:effectLst>
              </a:rPr>
              <a:t> DEMI ETAPE</a:t>
            </a:r>
          </a:p>
          <a:p>
            <a:pPr algn="ctr"/>
            <a:endParaRPr lang="fr-FR" sz="1050" b="1" i="1" u="sng" dirty="0"/>
          </a:p>
          <a:p>
            <a:pPr algn="ctr"/>
            <a:r>
              <a:rPr lang="fr-FR" b="1" i="1" dirty="0">
                <a:solidFill>
                  <a:srgbClr val="0070C0"/>
                </a:solidFill>
              </a:rPr>
              <a:t>St GERMAIN EN COGLES – LE CHATELLIER</a:t>
            </a:r>
          </a:p>
          <a:p>
            <a:pPr algn="ctr"/>
            <a:endParaRPr lang="fr-FR" sz="1050" b="1" i="1" dirty="0"/>
          </a:p>
          <a:p>
            <a:pPr algn="ctr"/>
            <a:r>
              <a:rPr lang="fr-FR" b="1" i="1" dirty="0">
                <a:solidFill>
                  <a:srgbClr val="FF0000"/>
                </a:solidFill>
              </a:rPr>
              <a:t>62.700 Kms en ligne + 5 Tours de 8.900 KMS</a:t>
            </a:r>
          </a:p>
          <a:p>
            <a:pPr algn="ctr"/>
            <a:r>
              <a:rPr lang="fr-FR" b="1" i="1" dirty="0">
                <a:solidFill>
                  <a:srgbClr val="FF0000"/>
                </a:solidFill>
              </a:rPr>
              <a:t>Soit 107,2 Kms</a:t>
            </a:r>
          </a:p>
          <a:p>
            <a:pPr algn="ctr"/>
            <a:endParaRPr lang="fr-FR" sz="1050" b="1" i="1" dirty="0"/>
          </a:p>
          <a:p>
            <a:pPr algn="ctr"/>
            <a:r>
              <a:rPr lang="fr-FR" b="1" i="1" dirty="0"/>
              <a:t>Départ fictif : 14h15</a:t>
            </a:r>
          </a:p>
          <a:p>
            <a:pPr algn="ctr"/>
            <a:r>
              <a:rPr lang="fr-FR" b="1" i="1" dirty="0"/>
              <a:t>Départ réel : 14h20</a:t>
            </a:r>
            <a:endParaRPr lang="fr-FR" sz="1100" b="1" i="1" dirty="0"/>
          </a:p>
        </p:txBody>
      </p:sp>
      <p:pic>
        <p:nvPicPr>
          <p:cNvPr id="3" name="Image 2">
            <a:extLst>
              <a:ext uri="{FF2B5EF4-FFF2-40B4-BE49-F238E27FC236}">
                <a16:creationId xmlns:a16="http://schemas.microsoft.com/office/drawing/2014/main" id="{51123B57-5F5F-4454-818E-1F82961576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24" y="41874"/>
            <a:ext cx="1738460" cy="35278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66" y="-47261"/>
            <a:ext cx="6891168" cy="4069078"/>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309068"/>
            <a:ext cx="6890602" cy="3834931"/>
          </a:xfrm>
          <a:prstGeom prst="rect">
            <a:avLst/>
          </a:prstGeom>
        </p:spPr>
      </p:pic>
      <p:sp>
        <p:nvSpPr>
          <p:cNvPr id="4" name="ZoneTexte 3"/>
          <p:cNvSpPr txBox="1"/>
          <p:nvPr/>
        </p:nvSpPr>
        <p:spPr>
          <a:xfrm>
            <a:off x="2996952" y="4355976"/>
            <a:ext cx="1584176" cy="369332"/>
          </a:xfrm>
          <a:prstGeom prst="rect">
            <a:avLst/>
          </a:prstGeom>
          <a:noFill/>
        </p:spPr>
        <p:txBody>
          <a:bodyPr wrap="square" rtlCol="0">
            <a:spAutoFit/>
          </a:bodyPr>
          <a:lstStyle/>
          <a:p>
            <a:r>
              <a:rPr lang="fr-FR" b="1" dirty="0">
                <a:solidFill>
                  <a:schemeClr val="bg1"/>
                </a:solidFill>
              </a:rPr>
              <a:t>DEPART</a:t>
            </a:r>
          </a:p>
        </p:txBody>
      </p:sp>
      <p:sp>
        <p:nvSpPr>
          <p:cNvPr id="5" name="ZoneTexte 4"/>
          <p:cNvSpPr txBox="1"/>
          <p:nvPr/>
        </p:nvSpPr>
        <p:spPr>
          <a:xfrm>
            <a:off x="2463568" y="3551421"/>
            <a:ext cx="1584176" cy="369332"/>
          </a:xfrm>
          <a:prstGeom prst="rect">
            <a:avLst/>
          </a:prstGeom>
          <a:noFill/>
        </p:spPr>
        <p:txBody>
          <a:bodyPr wrap="square" rtlCol="0">
            <a:spAutoFit/>
          </a:bodyPr>
          <a:lstStyle/>
          <a:p>
            <a:r>
              <a:rPr lang="fr-FR" b="1" dirty="0">
                <a:solidFill>
                  <a:srgbClr val="FF0000"/>
                </a:solidFill>
              </a:rPr>
              <a:t>DEPART</a:t>
            </a:r>
          </a:p>
        </p:txBody>
      </p:sp>
      <p:sp>
        <p:nvSpPr>
          <p:cNvPr id="6" name="ZoneTexte 5"/>
          <p:cNvSpPr txBox="1"/>
          <p:nvPr/>
        </p:nvSpPr>
        <p:spPr>
          <a:xfrm>
            <a:off x="5729242" y="7252321"/>
            <a:ext cx="1584176" cy="369332"/>
          </a:xfrm>
          <a:prstGeom prst="rect">
            <a:avLst/>
          </a:prstGeom>
          <a:noFill/>
        </p:spPr>
        <p:txBody>
          <a:bodyPr wrap="square" rtlCol="0">
            <a:spAutoFit/>
          </a:bodyPr>
          <a:lstStyle/>
          <a:p>
            <a:r>
              <a:rPr lang="fr-FR" b="1" dirty="0">
                <a:solidFill>
                  <a:schemeClr val="bg1"/>
                </a:solidFill>
              </a:rPr>
              <a:t>ARRIVEE</a:t>
            </a:r>
          </a:p>
        </p:txBody>
      </p:sp>
      <p:sp>
        <p:nvSpPr>
          <p:cNvPr id="8" name="ZoneTexte 7"/>
          <p:cNvSpPr txBox="1"/>
          <p:nvPr/>
        </p:nvSpPr>
        <p:spPr>
          <a:xfrm>
            <a:off x="5729242" y="2174308"/>
            <a:ext cx="1584176" cy="369332"/>
          </a:xfrm>
          <a:prstGeom prst="rect">
            <a:avLst/>
          </a:prstGeom>
          <a:noFill/>
        </p:spPr>
        <p:txBody>
          <a:bodyPr wrap="square" rtlCol="0">
            <a:spAutoFit/>
          </a:bodyPr>
          <a:lstStyle/>
          <a:p>
            <a:r>
              <a:rPr lang="fr-FR" b="1" dirty="0">
                <a:solidFill>
                  <a:srgbClr val="FF0000"/>
                </a:solidFill>
              </a:rPr>
              <a:t>ARRIVEE</a:t>
            </a:r>
          </a:p>
        </p:txBody>
      </p:sp>
      <p:sp>
        <p:nvSpPr>
          <p:cNvPr id="9" name="ZoneTexte 8"/>
          <p:cNvSpPr txBox="1"/>
          <p:nvPr/>
        </p:nvSpPr>
        <p:spPr>
          <a:xfrm>
            <a:off x="1939343" y="6702208"/>
            <a:ext cx="2664296" cy="646331"/>
          </a:xfrm>
          <a:prstGeom prst="rect">
            <a:avLst/>
          </a:prstGeom>
          <a:noFill/>
        </p:spPr>
        <p:txBody>
          <a:bodyPr wrap="square" rtlCol="0">
            <a:spAutoFit/>
          </a:bodyPr>
          <a:lstStyle/>
          <a:p>
            <a:pPr algn="ctr"/>
            <a:r>
              <a:rPr lang="fr-FR" b="1" dirty="0">
                <a:solidFill>
                  <a:schemeClr val="bg1"/>
                </a:solidFill>
              </a:rPr>
              <a:t> CLM Individuel</a:t>
            </a:r>
          </a:p>
          <a:p>
            <a:pPr algn="ctr"/>
            <a:r>
              <a:rPr lang="fr-FR" b="1" dirty="0">
                <a:solidFill>
                  <a:schemeClr val="bg1"/>
                </a:solidFill>
              </a:rPr>
              <a:t>5,330 Kms</a:t>
            </a:r>
          </a:p>
        </p:txBody>
      </p:sp>
      <p:sp>
        <p:nvSpPr>
          <p:cNvPr id="10" name="ZoneTexte 9"/>
          <p:cNvSpPr txBox="1"/>
          <p:nvPr/>
        </p:nvSpPr>
        <p:spPr>
          <a:xfrm>
            <a:off x="2272858" y="1897309"/>
            <a:ext cx="2664296" cy="646331"/>
          </a:xfrm>
          <a:prstGeom prst="rect">
            <a:avLst/>
          </a:prstGeom>
          <a:noFill/>
        </p:spPr>
        <p:txBody>
          <a:bodyPr wrap="square" rtlCol="0">
            <a:spAutoFit/>
          </a:bodyPr>
          <a:lstStyle/>
          <a:p>
            <a:pPr algn="ctr"/>
            <a:r>
              <a:rPr lang="fr-FR" b="1" dirty="0">
                <a:solidFill>
                  <a:schemeClr val="accent5"/>
                </a:solidFill>
              </a:rPr>
              <a:t> CLM Individuel</a:t>
            </a:r>
          </a:p>
          <a:p>
            <a:pPr algn="ctr"/>
            <a:r>
              <a:rPr lang="fr-FR" b="1" dirty="0">
                <a:solidFill>
                  <a:schemeClr val="accent5"/>
                </a:solidFill>
              </a:rPr>
              <a:t>5,330 Kms</a:t>
            </a:r>
          </a:p>
        </p:txBody>
      </p:sp>
      <p:sp>
        <p:nvSpPr>
          <p:cNvPr id="11" name="ZoneTexte 10"/>
          <p:cNvSpPr txBox="1"/>
          <p:nvPr/>
        </p:nvSpPr>
        <p:spPr>
          <a:xfrm>
            <a:off x="4937542" y="3335978"/>
            <a:ext cx="2124073" cy="584775"/>
          </a:xfrm>
          <a:prstGeom prst="rect">
            <a:avLst/>
          </a:prstGeom>
          <a:noFill/>
        </p:spPr>
        <p:txBody>
          <a:bodyPr wrap="square" rtlCol="0">
            <a:spAutoFit/>
          </a:bodyPr>
          <a:lstStyle/>
          <a:p>
            <a:r>
              <a:rPr lang="fr-FR" sz="1600" b="1" dirty="0">
                <a:solidFill>
                  <a:srgbClr val="7030A0"/>
                </a:solidFill>
              </a:rPr>
              <a:t>Retour voitures DS –Motos 1,930 KMS</a:t>
            </a:r>
          </a:p>
        </p:txBody>
      </p:sp>
      <p:sp>
        <p:nvSpPr>
          <p:cNvPr id="12" name="ZoneTexte 11"/>
          <p:cNvSpPr txBox="1"/>
          <p:nvPr/>
        </p:nvSpPr>
        <p:spPr>
          <a:xfrm>
            <a:off x="4937154" y="8399265"/>
            <a:ext cx="2124073" cy="584775"/>
          </a:xfrm>
          <a:prstGeom prst="rect">
            <a:avLst/>
          </a:prstGeom>
          <a:noFill/>
        </p:spPr>
        <p:txBody>
          <a:bodyPr wrap="square" rtlCol="0">
            <a:spAutoFit/>
          </a:bodyPr>
          <a:lstStyle/>
          <a:p>
            <a:r>
              <a:rPr lang="fr-FR" sz="1600" b="1" dirty="0">
                <a:solidFill>
                  <a:srgbClr val="FF0000"/>
                </a:solidFill>
                <a:highlight>
                  <a:srgbClr val="FFFF00"/>
                </a:highlight>
              </a:rPr>
              <a:t>Retour voitures DS –Motos 1,930 KMS</a:t>
            </a:r>
          </a:p>
        </p:txBody>
      </p:sp>
      <p:pic>
        <p:nvPicPr>
          <p:cNvPr id="7" name="Image 6"/>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66" y="3992983"/>
            <a:ext cx="6858000" cy="1124399"/>
          </a:xfrm>
          <a:prstGeom prst="rect">
            <a:avLst/>
          </a:prstGeom>
          <a:ln>
            <a:solidFill>
              <a:schemeClr val="tx1"/>
            </a:solidFill>
          </a:ln>
        </p:spPr>
      </p:pic>
      <p:sp>
        <p:nvSpPr>
          <p:cNvPr id="15" name="ZoneTexte 14">
            <a:extLst>
              <a:ext uri="{FF2B5EF4-FFF2-40B4-BE49-F238E27FC236}">
                <a16:creationId xmlns:a16="http://schemas.microsoft.com/office/drawing/2014/main" id="{F778A32E-5B28-485E-A40B-5CEA817B003D}"/>
              </a:ext>
            </a:extLst>
          </p:cNvPr>
          <p:cNvSpPr txBox="1"/>
          <p:nvPr/>
        </p:nvSpPr>
        <p:spPr>
          <a:xfrm>
            <a:off x="-566" y="107504"/>
            <a:ext cx="2124134" cy="2769989"/>
          </a:xfrm>
          <a:prstGeom prst="rect">
            <a:avLst/>
          </a:prstGeom>
          <a:solidFill>
            <a:srgbClr val="92D050"/>
          </a:solidFill>
        </p:spPr>
        <p:txBody>
          <a:bodyPr wrap="square" rtlCol="0">
            <a:spAutoFit/>
          </a:bodyPr>
          <a:lstStyle/>
          <a:p>
            <a:pPr algn="ctr"/>
            <a:r>
              <a:rPr lang="fr-FR" sz="2000" b="1" i="1" dirty="0">
                <a:solidFill>
                  <a:srgbClr val="FF0000"/>
                </a:solidFill>
                <a:effectLst>
                  <a:outerShdw blurRad="38100" dist="38100" dir="2700000" algn="tl">
                    <a:srgbClr val="000000">
                      <a:alpha val="43137"/>
                    </a:srgbClr>
                  </a:outerShdw>
                </a:effectLst>
              </a:rPr>
              <a:t>1</a:t>
            </a:r>
            <a:r>
              <a:rPr lang="fr-FR" sz="2000" b="1" i="1" baseline="30000" dirty="0">
                <a:solidFill>
                  <a:srgbClr val="FF0000"/>
                </a:solidFill>
                <a:effectLst>
                  <a:outerShdw blurRad="38100" dist="38100" dir="2700000" algn="tl">
                    <a:srgbClr val="000000">
                      <a:alpha val="43137"/>
                    </a:srgbClr>
                  </a:outerShdw>
                </a:effectLst>
              </a:rPr>
              <a:t>ère</a:t>
            </a:r>
            <a:r>
              <a:rPr lang="fr-FR" sz="2000" b="1" i="1" dirty="0">
                <a:solidFill>
                  <a:srgbClr val="FF0000"/>
                </a:solidFill>
                <a:effectLst>
                  <a:outerShdw blurRad="38100" dist="38100" dir="2700000" algn="tl">
                    <a:srgbClr val="000000">
                      <a:alpha val="43137"/>
                    </a:srgbClr>
                  </a:outerShdw>
                </a:effectLst>
              </a:rPr>
              <a:t>  Demi - Etape</a:t>
            </a:r>
          </a:p>
          <a:p>
            <a:pPr algn="ctr"/>
            <a:endParaRPr lang="fr-FR" b="1" i="1" dirty="0">
              <a:effectLst>
                <a:outerShdw blurRad="38100" dist="38100" dir="2700000" algn="tl">
                  <a:srgbClr val="000000">
                    <a:alpha val="43137"/>
                  </a:srgbClr>
                </a:outerShdw>
              </a:effectLst>
            </a:endParaRPr>
          </a:p>
          <a:p>
            <a:pPr algn="ctr"/>
            <a:r>
              <a:rPr lang="fr-FR" sz="2600" b="1" i="1" dirty="0">
                <a:solidFill>
                  <a:srgbClr val="0070C0"/>
                </a:solidFill>
                <a:effectLst>
                  <a:outerShdw blurRad="38100" dist="38100" dir="2700000" algn="tl">
                    <a:srgbClr val="000000">
                      <a:alpha val="43137"/>
                    </a:srgbClr>
                  </a:outerShdw>
                </a:effectLst>
              </a:rPr>
              <a:t>Saint Germain en C - Le Chatellier</a:t>
            </a:r>
          </a:p>
          <a:p>
            <a:pPr algn="ctr"/>
            <a:endParaRPr lang="fr-FR" b="1" i="1" dirty="0">
              <a:effectLst>
                <a:outerShdw blurRad="38100" dist="38100" dir="2700000" algn="tl">
                  <a:srgbClr val="000000">
                    <a:alpha val="43137"/>
                  </a:srgbClr>
                </a:outerShdw>
              </a:effectLst>
            </a:endParaRPr>
          </a:p>
          <a:p>
            <a:pPr algn="ctr"/>
            <a:r>
              <a:rPr lang="fr-FR" sz="2000" b="1" i="1" dirty="0">
                <a:effectLst>
                  <a:outerShdw blurRad="38100" dist="38100" dir="2700000" algn="tl">
                    <a:srgbClr val="000000">
                      <a:alpha val="43137"/>
                    </a:srgbClr>
                  </a:outerShdw>
                </a:effectLst>
              </a:rPr>
              <a:t>CLM Individuel de 5,330 KMS </a:t>
            </a:r>
          </a:p>
        </p:txBody>
      </p:sp>
      <p:pic>
        <p:nvPicPr>
          <p:cNvPr id="14" name="Image 13">
            <a:extLst>
              <a:ext uri="{FF2B5EF4-FFF2-40B4-BE49-F238E27FC236}">
                <a16:creationId xmlns:a16="http://schemas.microsoft.com/office/drawing/2014/main" id="{2A7BF31C-D159-49CE-A2F3-64BE4A8D00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734" y="3995926"/>
            <a:ext cx="6858000" cy="1235907"/>
          </a:xfrm>
          <a:prstGeom prst="rect">
            <a:avLst/>
          </a:prstGeom>
        </p:spPr>
      </p:pic>
      <p:pic>
        <p:nvPicPr>
          <p:cNvPr id="16" name="Image 15">
            <a:extLst>
              <a:ext uri="{FF2B5EF4-FFF2-40B4-BE49-F238E27FC236}">
                <a16:creationId xmlns:a16="http://schemas.microsoft.com/office/drawing/2014/main" id="{CE7000B5-64F6-4FDD-B681-D7804B269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9960" y="8976"/>
            <a:ext cx="1738460" cy="352784"/>
          </a:xfrm>
          <a:prstGeom prst="rect">
            <a:avLst/>
          </a:prstGeom>
        </p:spPr>
      </p:pic>
    </p:spTree>
    <p:extLst>
      <p:ext uri="{BB962C8B-B14F-4D97-AF65-F5344CB8AC3E}">
        <p14:creationId xmlns:p14="http://schemas.microsoft.com/office/powerpoint/2010/main" val="2080348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3775440726"/>
              </p:ext>
            </p:extLst>
          </p:nvPr>
        </p:nvGraphicFramePr>
        <p:xfrm>
          <a:off x="403448" y="2188650"/>
          <a:ext cx="6192688" cy="3953397"/>
        </p:xfrm>
        <a:graphic>
          <a:graphicData uri="http://schemas.openxmlformats.org/drawingml/2006/table">
            <a:tbl>
              <a:tblPr/>
              <a:tblGrid>
                <a:gridCol w="654679">
                  <a:extLst>
                    <a:ext uri="{9D8B030D-6E8A-4147-A177-3AD203B41FA5}">
                      <a16:colId xmlns:a16="http://schemas.microsoft.com/office/drawing/2014/main" val="20000"/>
                    </a:ext>
                  </a:extLst>
                </a:gridCol>
                <a:gridCol w="2873713">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tblGrid>
              <a:tr h="116546">
                <a:tc gridSpan="5">
                  <a:txBody>
                    <a:bodyPr/>
                    <a:lstStyle/>
                    <a:p>
                      <a:pPr>
                        <a:spcAft>
                          <a:spcPts val="0"/>
                        </a:spcAft>
                      </a:pPr>
                      <a:endParaRPr lang="fr-FR" sz="900" b="1" dirty="0">
                        <a:latin typeface="Times New Roman"/>
                        <a:ea typeface="Times New Roman"/>
                        <a:cs typeface="Times New Roman"/>
                      </a:endParaRPr>
                    </a:p>
                  </a:txBody>
                  <a:tcPr marL="18031" marR="18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3"/>
                  </a:ext>
                </a:extLst>
              </a:tr>
              <a:tr h="260562">
                <a:tc gridSpan="5">
                  <a:txBody>
                    <a:bodyPr/>
                    <a:lstStyle/>
                    <a:p>
                      <a:pPr>
                        <a:spcAft>
                          <a:spcPts val="0"/>
                        </a:spcAft>
                      </a:pPr>
                      <a:endParaRPr lang="fr-FR" sz="900" b="1" dirty="0">
                        <a:latin typeface="Times New Roman"/>
                        <a:ea typeface="Times New Roman"/>
                        <a:cs typeface="Times New Roman"/>
                      </a:endParaRPr>
                    </a:p>
                  </a:txBody>
                  <a:tcPr marL="18031" marR="18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4"/>
                  </a:ext>
                </a:extLst>
              </a:tr>
              <a:tr h="260562">
                <a:tc gridSpan="5">
                  <a:txBody>
                    <a:bodyPr/>
                    <a:lstStyle/>
                    <a:p>
                      <a:pPr>
                        <a:spcAft>
                          <a:spcPts val="0"/>
                        </a:spcAft>
                      </a:pPr>
                      <a:r>
                        <a:rPr lang="fr-FR" sz="800" b="1" dirty="0">
                          <a:latin typeface="Arial"/>
                          <a:ea typeface="Times New Roman"/>
                          <a:cs typeface="Times New Roman"/>
                        </a:rPr>
                        <a:t>Contrôle</a:t>
                      </a:r>
                      <a:r>
                        <a:rPr lang="fr-FR" sz="800" b="1" baseline="0" dirty="0">
                          <a:latin typeface="Arial"/>
                          <a:ea typeface="Times New Roman"/>
                          <a:cs typeface="Times New Roman"/>
                        </a:rPr>
                        <a:t> des vélos et du matériel : à partir de 7h45</a:t>
                      </a:r>
                      <a:endParaRPr lang="fr-FR" sz="900" dirty="0">
                        <a:latin typeface="Times New Roman"/>
                        <a:ea typeface="Times New Roman"/>
                        <a:cs typeface="Times New Roman"/>
                      </a:endParaRPr>
                    </a:p>
                  </a:txBody>
                  <a:tcPr marL="18031" marR="18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5"/>
                  </a:ext>
                </a:extLst>
              </a:tr>
              <a:tr h="260562">
                <a:tc gridSpan="5">
                  <a:txBody>
                    <a:bodyPr/>
                    <a:lstStyle/>
                    <a:p>
                      <a:pPr>
                        <a:spcAft>
                          <a:spcPts val="0"/>
                        </a:spcAft>
                      </a:pPr>
                      <a:endParaRPr lang="fr-FR" sz="900" dirty="0">
                        <a:latin typeface="Times New Roman"/>
                        <a:ea typeface="Times New Roman"/>
                        <a:cs typeface="Times New Roman"/>
                      </a:endParaRPr>
                    </a:p>
                  </a:txBody>
                  <a:tcPr marL="18031" marR="18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6"/>
                  </a:ext>
                </a:extLst>
              </a:tr>
              <a:tr h="260562">
                <a:tc gridSpan="5">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fr-FR" sz="800" b="1" dirty="0">
                          <a:latin typeface="Arial"/>
                          <a:ea typeface="Times New Roman"/>
                          <a:cs typeface="Times New Roman"/>
                        </a:rPr>
                        <a:t>Départ du premier coureur  : 8h30 </a:t>
                      </a:r>
                      <a:r>
                        <a:rPr lang="fr-FR" sz="800" b="1" kern="1200" dirty="0">
                          <a:solidFill>
                            <a:schemeClr val="tx1"/>
                          </a:solidFill>
                          <a:latin typeface="Arial"/>
                          <a:ea typeface="Times New Roman"/>
                          <a:cs typeface="Times New Roman"/>
                        </a:rPr>
                        <a:t> </a:t>
                      </a:r>
                      <a:endParaRPr lang="fr-FR" sz="900" dirty="0">
                        <a:latin typeface="Times New Roman"/>
                        <a:ea typeface="Times New Roman"/>
                        <a:cs typeface="Times New Roman"/>
                      </a:endParaRPr>
                    </a:p>
                  </a:txBody>
                  <a:tcPr marL="18031" marR="180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7"/>
                  </a:ext>
                </a:extLst>
              </a:tr>
              <a:tr h="89266">
                <a:tc gridSpan="5">
                  <a:txBody>
                    <a:bodyPr/>
                    <a:lstStyle/>
                    <a:p>
                      <a:pPr marL="0" marR="0" indent="0" algn="l" defTabSz="514350" rtl="0" eaLnBrk="1" fontAlgn="auto" latinLnBrk="0" hangingPunct="1">
                        <a:lnSpc>
                          <a:spcPct val="100000"/>
                        </a:lnSpc>
                        <a:spcBef>
                          <a:spcPts val="0"/>
                        </a:spcBef>
                        <a:spcAft>
                          <a:spcPts val="0"/>
                        </a:spcAft>
                        <a:buClrTx/>
                        <a:buSzTx/>
                        <a:buFontTx/>
                        <a:buNone/>
                        <a:tabLst/>
                        <a:defRPr/>
                      </a:pPr>
                      <a:endParaRPr lang="fr-FR" sz="900" dirty="0">
                        <a:latin typeface="Times New Roman"/>
                        <a:ea typeface="Times New Roman"/>
                        <a:cs typeface="Times New Roman"/>
                      </a:endParaRPr>
                    </a:p>
                  </a:txBody>
                  <a:tcPr marL="18031" marR="18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8"/>
                  </a:ext>
                </a:extLst>
              </a:tr>
              <a:tr h="224916">
                <a:tc rowSpan="2">
                  <a:txBody>
                    <a:bodyPr/>
                    <a:lstStyle/>
                    <a:p>
                      <a:pPr marL="31750" algn="ctr">
                        <a:lnSpc>
                          <a:spcPct val="107000"/>
                        </a:lnSpc>
                        <a:spcAft>
                          <a:spcPts val="0"/>
                        </a:spcAft>
                      </a:pPr>
                      <a:r>
                        <a:rPr lang="fr-FR" sz="700" b="1" dirty="0">
                          <a:solidFill>
                            <a:srgbClr val="000000"/>
                          </a:solidFill>
                          <a:latin typeface="Times New Roman"/>
                          <a:ea typeface="Times New Roman"/>
                          <a:cs typeface="Times New Roman"/>
                        </a:rPr>
                        <a:t>ROUTES</a:t>
                      </a:r>
                      <a:endParaRPr lang="fr-FR" sz="900" dirty="0">
                        <a:latin typeface="Calibri"/>
                        <a:ea typeface="Times New Roman"/>
                        <a:cs typeface="Times New Roman"/>
                      </a:endParaRPr>
                    </a:p>
                  </a:txBody>
                  <a:tcPr marL="0" marR="3690" marT="5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19050" algn="ctr">
                        <a:lnSpc>
                          <a:spcPct val="107000"/>
                        </a:lnSpc>
                        <a:spcAft>
                          <a:spcPts val="0"/>
                        </a:spcAft>
                      </a:pPr>
                      <a:r>
                        <a:rPr lang="fr-FR" sz="700" b="1" dirty="0">
                          <a:solidFill>
                            <a:srgbClr val="000000"/>
                          </a:solidFill>
                          <a:latin typeface="Times New Roman"/>
                          <a:ea typeface="Times New Roman"/>
                          <a:cs typeface="Times New Roman"/>
                        </a:rPr>
                        <a:t>ITINERAIRE</a:t>
                      </a:r>
                      <a:endParaRPr lang="fr-FR" sz="900" dirty="0">
                        <a:latin typeface="Calibri"/>
                        <a:ea typeface="Times New Roman"/>
                        <a:cs typeface="Times New Roman"/>
                      </a:endParaRPr>
                    </a:p>
                  </a:txBody>
                  <a:tcPr marL="0" marR="3690" marT="5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16510" algn="ctr">
                        <a:lnSpc>
                          <a:spcPct val="107000"/>
                        </a:lnSpc>
                        <a:spcAft>
                          <a:spcPts val="0"/>
                        </a:spcAft>
                      </a:pPr>
                      <a:r>
                        <a:rPr lang="fr-FR" sz="700" b="1" dirty="0">
                          <a:solidFill>
                            <a:srgbClr val="000000"/>
                          </a:solidFill>
                          <a:latin typeface="Times New Roman"/>
                          <a:ea typeface="Times New Roman"/>
                          <a:cs typeface="Times New Roman"/>
                        </a:rPr>
                        <a:t>KILOMETRAGE</a:t>
                      </a:r>
                      <a:endParaRPr lang="fr-FR" sz="900" dirty="0">
                        <a:latin typeface="Calibri"/>
                        <a:ea typeface="Times New Roman"/>
                        <a:cs typeface="Times New Roman"/>
                      </a:endParaRPr>
                    </a:p>
                  </a:txBody>
                  <a:tcPr marL="0" marR="3690" marT="5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marL="151130" algn="ctr">
                        <a:lnSpc>
                          <a:spcPct val="107000"/>
                        </a:lnSpc>
                        <a:spcAft>
                          <a:spcPts val="0"/>
                        </a:spcAft>
                      </a:pPr>
                      <a:r>
                        <a:rPr lang="fr-FR" sz="700" b="1" dirty="0">
                          <a:solidFill>
                            <a:srgbClr val="000000"/>
                          </a:solidFill>
                          <a:latin typeface="Times New Roman"/>
                          <a:ea typeface="Times New Roman"/>
                          <a:cs typeface="Times New Roman"/>
                        </a:rPr>
                        <a:t>HORAIRE</a:t>
                      </a:r>
                      <a:endParaRPr lang="fr-FR" sz="900" dirty="0">
                        <a:latin typeface="Calibri"/>
                        <a:ea typeface="Times New Roman"/>
                        <a:cs typeface="Times New Roman"/>
                      </a:endParaRPr>
                    </a:p>
                  </a:txBody>
                  <a:tcPr marL="0" marR="3690" marT="5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36816">
                <a:tc vMerge="1">
                  <a:txBody>
                    <a:bodyPr/>
                    <a:lstStyle/>
                    <a:p>
                      <a:endParaRPr lang="fr-FR"/>
                    </a:p>
                  </a:txBody>
                  <a:tcPr/>
                </a:tc>
                <a:tc vMerge="1">
                  <a:txBody>
                    <a:bodyPr/>
                    <a:lstStyle/>
                    <a:p>
                      <a:endParaRPr lang="fr-FR"/>
                    </a:p>
                  </a:txBody>
                  <a:tcPr/>
                </a:tc>
                <a:tc>
                  <a:txBody>
                    <a:bodyPr/>
                    <a:lstStyle/>
                    <a:p>
                      <a:pPr marL="80645" algn="ctr">
                        <a:lnSpc>
                          <a:spcPct val="107000"/>
                        </a:lnSpc>
                        <a:spcAft>
                          <a:spcPts val="0"/>
                        </a:spcAft>
                      </a:pPr>
                      <a:r>
                        <a:rPr lang="fr-FR" sz="700" b="1" dirty="0">
                          <a:solidFill>
                            <a:srgbClr val="000000"/>
                          </a:solidFill>
                          <a:latin typeface="Times New Roman"/>
                          <a:ea typeface="Times New Roman"/>
                          <a:cs typeface="Times New Roman"/>
                        </a:rPr>
                        <a:t>PARCOURU</a:t>
                      </a:r>
                      <a:endParaRPr lang="fr-FR" sz="900" dirty="0">
                        <a:latin typeface="Calibri"/>
                        <a:ea typeface="Times New Roman"/>
                        <a:cs typeface="Times New Roman"/>
                      </a:endParaRPr>
                    </a:p>
                  </a:txBody>
                  <a:tcPr marL="0" marR="3690" marT="5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 algn="ctr">
                        <a:lnSpc>
                          <a:spcPct val="107000"/>
                        </a:lnSpc>
                        <a:spcAft>
                          <a:spcPts val="40"/>
                        </a:spcAft>
                      </a:pPr>
                      <a:r>
                        <a:rPr lang="fr-FR" sz="700" b="1" dirty="0">
                          <a:solidFill>
                            <a:srgbClr val="000000"/>
                          </a:solidFill>
                          <a:latin typeface="Times New Roman"/>
                          <a:ea typeface="Times New Roman"/>
                          <a:cs typeface="Times New Roman"/>
                        </a:rPr>
                        <a:t>A PARCOURIR</a:t>
                      </a:r>
                      <a:endParaRPr lang="fr-FR" sz="900" dirty="0">
                        <a:latin typeface="Calibri"/>
                        <a:ea typeface="Times New Roman"/>
                        <a:cs typeface="Times New Roman"/>
                      </a:endParaRPr>
                    </a:p>
                  </a:txBody>
                  <a:tcPr marL="0" marR="3690" marT="5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340" algn="ctr">
                        <a:lnSpc>
                          <a:spcPct val="107000"/>
                        </a:lnSpc>
                        <a:spcAft>
                          <a:spcPts val="0"/>
                        </a:spcAft>
                      </a:pPr>
                      <a:r>
                        <a:rPr lang="fr-FR" sz="700" b="1" dirty="0">
                          <a:solidFill>
                            <a:srgbClr val="000000"/>
                          </a:solidFill>
                          <a:latin typeface="Times New Roman"/>
                          <a:ea typeface="Times New Roman"/>
                          <a:cs typeface="Times New Roman"/>
                        </a:rPr>
                        <a:t>1</a:t>
                      </a:r>
                      <a:r>
                        <a:rPr lang="fr-FR" sz="700" b="1" baseline="30000" dirty="0">
                          <a:solidFill>
                            <a:srgbClr val="000000"/>
                          </a:solidFill>
                          <a:latin typeface="Times New Roman"/>
                          <a:ea typeface="Times New Roman"/>
                          <a:cs typeface="Times New Roman"/>
                        </a:rPr>
                        <a:t>er</a:t>
                      </a:r>
                      <a:r>
                        <a:rPr lang="fr-FR" sz="700" b="1" dirty="0">
                          <a:solidFill>
                            <a:srgbClr val="000000"/>
                          </a:solidFill>
                          <a:latin typeface="Times New Roman"/>
                          <a:ea typeface="Times New Roman"/>
                          <a:cs typeface="Times New Roman"/>
                        </a:rPr>
                        <a:t> Coureur</a:t>
                      </a:r>
                      <a:endParaRPr lang="fr-FR" sz="900" dirty="0">
                        <a:latin typeface="Calibri"/>
                        <a:ea typeface="Times New Roman"/>
                        <a:cs typeface="Times New Roman"/>
                      </a:endParaRPr>
                    </a:p>
                  </a:txBody>
                  <a:tcPr marL="0" marR="3690" marT="5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30478">
                <a:tc>
                  <a:txBody>
                    <a:bodyPr/>
                    <a:lstStyle/>
                    <a:p>
                      <a:pPr marL="21590" algn="ctr">
                        <a:lnSpc>
                          <a:spcPct val="107000"/>
                        </a:lnSpc>
                        <a:spcAft>
                          <a:spcPts val="0"/>
                        </a:spcAft>
                      </a:pPr>
                      <a:r>
                        <a:rPr lang="fr-FR" sz="800" b="1" dirty="0">
                          <a:solidFill>
                            <a:srgbClr val="000000"/>
                          </a:solidFill>
                          <a:latin typeface="Arial"/>
                          <a:ea typeface="Times New Roman"/>
                          <a:cs typeface="Times New Roman"/>
                        </a:rPr>
                        <a:t>D17</a:t>
                      </a:r>
                      <a:endParaRPr lang="fr-FR" sz="900" dirty="0">
                        <a:latin typeface="Calibri"/>
                        <a:ea typeface="Times New Roman"/>
                        <a:cs typeface="Times New Roman"/>
                      </a:endParaRPr>
                    </a:p>
                  </a:txBody>
                  <a:tcPr marL="0" marR="3690" marT="5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algn="ctr">
                        <a:lnSpc>
                          <a:spcPct val="107000"/>
                        </a:lnSpc>
                        <a:spcAft>
                          <a:spcPts val="0"/>
                        </a:spcAft>
                      </a:pPr>
                      <a:r>
                        <a:rPr lang="fr-FR" sz="800" b="1" dirty="0">
                          <a:solidFill>
                            <a:srgbClr val="0000FF"/>
                          </a:solidFill>
                          <a:latin typeface="Calibri"/>
                          <a:ea typeface="Times New Roman"/>
                          <a:cs typeface="Calibri"/>
                        </a:rPr>
                        <a:t>DEPART / Route de </a:t>
                      </a:r>
                      <a:r>
                        <a:rPr lang="fr-FR" sz="800" b="1" dirty="0" err="1">
                          <a:solidFill>
                            <a:srgbClr val="0000FF"/>
                          </a:solidFill>
                          <a:latin typeface="Calibri"/>
                          <a:ea typeface="Times New Roman"/>
                          <a:cs typeface="Calibri"/>
                        </a:rPr>
                        <a:t>Montours</a:t>
                      </a:r>
                      <a:r>
                        <a:rPr lang="fr-FR" sz="800" b="1" dirty="0">
                          <a:solidFill>
                            <a:srgbClr val="0000FF"/>
                          </a:solidFill>
                          <a:latin typeface="Calibri"/>
                          <a:ea typeface="Times New Roman"/>
                          <a:cs typeface="Calibri"/>
                        </a:rPr>
                        <a:t>  (face au parking du cimetière)</a:t>
                      </a:r>
                      <a:endParaRPr lang="fr-FR" sz="900" dirty="0">
                        <a:latin typeface="Calibri"/>
                        <a:ea typeface="Times New Roman"/>
                        <a:cs typeface="Times New Roman"/>
                      </a:endParaRPr>
                    </a:p>
                  </a:txBody>
                  <a:tcPr marL="0" marR="3690" marT="5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415" algn="ctr" defTabSz="514350" rtl="0" eaLnBrk="1" latinLnBrk="0" hangingPunct="1">
                        <a:lnSpc>
                          <a:spcPct val="107000"/>
                        </a:lnSpc>
                        <a:spcAft>
                          <a:spcPts val="0"/>
                        </a:spcAft>
                      </a:pPr>
                      <a:r>
                        <a:rPr lang="fr-FR" sz="800" kern="1200" dirty="0">
                          <a:solidFill>
                            <a:srgbClr val="000000"/>
                          </a:solidFill>
                          <a:latin typeface="Arial"/>
                          <a:ea typeface="Times New Roman"/>
                          <a:cs typeface="Times New Roman"/>
                        </a:rPr>
                        <a:t>0</a:t>
                      </a:r>
                    </a:p>
                  </a:txBody>
                  <a:tcPr marL="0" marR="3690" marT="5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415" algn="ctr" defTabSz="514350" rtl="0" eaLnBrk="1" latinLnBrk="0" hangingPunct="1">
                        <a:lnSpc>
                          <a:spcPct val="107000"/>
                        </a:lnSpc>
                        <a:spcAft>
                          <a:spcPts val="0"/>
                        </a:spcAft>
                      </a:pPr>
                      <a:r>
                        <a:rPr lang="fr-FR" sz="800" kern="1200" dirty="0">
                          <a:solidFill>
                            <a:srgbClr val="000000"/>
                          </a:solidFill>
                          <a:latin typeface="Arial"/>
                          <a:ea typeface="Times New Roman"/>
                          <a:cs typeface="Times New Roman"/>
                        </a:rPr>
                        <a:t>5.330</a:t>
                      </a:r>
                    </a:p>
                  </a:txBody>
                  <a:tcPr marL="0" marR="3690" marT="5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415" algn="ctr" defTabSz="514350" rtl="0" eaLnBrk="1" latinLnBrk="0" hangingPunct="1">
                        <a:lnSpc>
                          <a:spcPct val="107000"/>
                        </a:lnSpc>
                        <a:spcAft>
                          <a:spcPts val="0"/>
                        </a:spcAft>
                      </a:pPr>
                      <a:r>
                        <a:rPr lang="fr-FR" sz="800" kern="1200" dirty="0">
                          <a:solidFill>
                            <a:srgbClr val="000000"/>
                          </a:solidFill>
                          <a:latin typeface="Arial"/>
                          <a:ea typeface="Times New Roman"/>
                          <a:cs typeface="Times New Roman"/>
                        </a:rPr>
                        <a:t>8h30</a:t>
                      </a:r>
                    </a:p>
                  </a:txBody>
                  <a:tcPr marL="0" marR="3690" marT="5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30478">
                <a:tc>
                  <a:txBody>
                    <a:bodyPr/>
                    <a:lstStyle/>
                    <a:p>
                      <a:pPr algn="ctr">
                        <a:lnSpc>
                          <a:spcPct val="107000"/>
                        </a:lnSpc>
                        <a:spcAft>
                          <a:spcPts val="0"/>
                        </a:spcAft>
                      </a:pPr>
                      <a:r>
                        <a:rPr lang="fr-FR" sz="800" b="1" dirty="0">
                          <a:solidFill>
                            <a:srgbClr val="000000"/>
                          </a:solidFill>
                          <a:latin typeface="Calibri"/>
                          <a:ea typeface="Times New Roman"/>
                          <a:cs typeface="Calibri"/>
                        </a:rPr>
                        <a:t>D 17</a:t>
                      </a:r>
                      <a:endParaRPr lang="fr-FR" sz="900" dirty="0">
                        <a:latin typeface="Calibri"/>
                        <a:ea typeface="Times New Roman"/>
                        <a:cs typeface="Times New Roman"/>
                      </a:endParaRPr>
                    </a:p>
                  </a:txBody>
                  <a:tcPr marL="0" marR="3690" marT="5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800" dirty="0">
                          <a:solidFill>
                            <a:srgbClr val="000000"/>
                          </a:solidFill>
                          <a:latin typeface="Calibri"/>
                          <a:ea typeface="Times New Roman"/>
                          <a:cs typeface="Calibri"/>
                        </a:rPr>
                        <a:t>SORTIE SAINT GERMAIN EN COGLES</a:t>
                      </a:r>
                      <a:endParaRPr lang="fr-FR" sz="900" dirty="0">
                        <a:latin typeface="Calibri"/>
                        <a:ea typeface="Times New Roman"/>
                        <a:cs typeface="Times New Roman"/>
                      </a:endParaRPr>
                    </a:p>
                  </a:txBody>
                  <a:tcPr marL="0" marR="3690" marT="5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415" algn="ctr" defTabSz="514350" rtl="0" eaLnBrk="1" latinLnBrk="0" hangingPunct="1">
                        <a:lnSpc>
                          <a:spcPct val="107000"/>
                        </a:lnSpc>
                        <a:spcAft>
                          <a:spcPts val="0"/>
                        </a:spcAft>
                      </a:pPr>
                      <a:r>
                        <a:rPr lang="fr-FR" sz="800" kern="1200" dirty="0">
                          <a:solidFill>
                            <a:srgbClr val="000000"/>
                          </a:solidFill>
                          <a:latin typeface="Arial"/>
                          <a:ea typeface="Times New Roman"/>
                          <a:cs typeface="Times New Roman"/>
                        </a:rPr>
                        <a:t>0.100</a:t>
                      </a:r>
                    </a:p>
                  </a:txBody>
                  <a:tcPr marL="0" marR="3690" marT="5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415" algn="ctr" defTabSz="514350" rtl="0" eaLnBrk="1" latinLnBrk="0" hangingPunct="1">
                        <a:lnSpc>
                          <a:spcPct val="107000"/>
                        </a:lnSpc>
                        <a:spcAft>
                          <a:spcPts val="0"/>
                        </a:spcAft>
                      </a:pPr>
                      <a:r>
                        <a:rPr lang="fr-FR" sz="800" kern="1200" dirty="0">
                          <a:solidFill>
                            <a:srgbClr val="000000"/>
                          </a:solidFill>
                          <a:latin typeface="Arial"/>
                          <a:ea typeface="Times New Roman"/>
                          <a:cs typeface="Times New Roman"/>
                        </a:rPr>
                        <a:t>5.230</a:t>
                      </a:r>
                    </a:p>
                  </a:txBody>
                  <a:tcPr marL="0" marR="3690" marT="5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415" algn="ctr" defTabSz="514350" rtl="0" eaLnBrk="1" latinLnBrk="0" hangingPunct="1">
                        <a:lnSpc>
                          <a:spcPct val="107000"/>
                        </a:lnSpc>
                        <a:spcAft>
                          <a:spcPts val="0"/>
                        </a:spcAft>
                      </a:pPr>
                      <a:r>
                        <a:rPr lang="fr-FR" sz="800" kern="1200" dirty="0">
                          <a:solidFill>
                            <a:srgbClr val="000000"/>
                          </a:solidFill>
                          <a:latin typeface="Arial"/>
                          <a:ea typeface="Times New Roman"/>
                          <a:cs typeface="Times New Roman"/>
                        </a:rPr>
                        <a:t>8h30</a:t>
                      </a:r>
                    </a:p>
                  </a:txBody>
                  <a:tcPr marL="0" marR="3690" marT="5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30478">
                <a:tc>
                  <a:txBody>
                    <a:bodyPr/>
                    <a:lstStyle/>
                    <a:p>
                      <a:pPr marL="21590" algn="ctr">
                        <a:lnSpc>
                          <a:spcPct val="107000"/>
                        </a:lnSpc>
                        <a:spcAft>
                          <a:spcPts val="0"/>
                        </a:spcAft>
                      </a:pPr>
                      <a:r>
                        <a:rPr lang="fr-FR" sz="800" b="1" dirty="0">
                          <a:solidFill>
                            <a:srgbClr val="000000"/>
                          </a:solidFill>
                          <a:latin typeface="Arial"/>
                          <a:ea typeface="Times New Roman"/>
                          <a:cs typeface="Times New Roman"/>
                        </a:rPr>
                        <a:t>D17 / D 105</a:t>
                      </a:r>
                      <a:endParaRPr lang="fr-FR" sz="900" dirty="0">
                        <a:latin typeface="Calibri"/>
                        <a:ea typeface="Times New Roman"/>
                        <a:cs typeface="Times New Roman"/>
                      </a:endParaRPr>
                    </a:p>
                  </a:txBody>
                  <a:tcPr marL="0" marR="3690" marT="5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800" dirty="0">
                          <a:solidFill>
                            <a:srgbClr val="000000"/>
                          </a:solidFill>
                          <a:latin typeface="Calibri"/>
                          <a:ea typeface="Times New Roman"/>
                          <a:cs typeface="Calibri"/>
                        </a:rPr>
                        <a:t>VERS SAINT  GEORGES DE REINTEMBAULT – PARC FLORAL</a:t>
                      </a:r>
                      <a:endParaRPr lang="fr-FR" sz="900" dirty="0">
                        <a:latin typeface="Calibri"/>
                        <a:ea typeface="Times New Roman"/>
                        <a:cs typeface="Times New Roman"/>
                      </a:endParaRPr>
                    </a:p>
                  </a:txBody>
                  <a:tcPr marL="0" marR="3690" marT="5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415" algn="ctr" defTabSz="514350" rtl="0" eaLnBrk="1" latinLnBrk="0" hangingPunct="1">
                        <a:lnSpc>
                          <a:spcPct val="107000"/>
                        </a:lnSpc>
                        <a:spcAft>
                          <a:spcPts val="0"/>
                        </a:spcAft>
                      </a:pPr>
                      <a:r>
                        <a:rPr lang="fr-FR" sz="800" kern="1200" dirty="0">
                          <a:solidFill>
                            <a:srgbClr val="000000"/>
                          </a:solidFill>
                          <a:latin typeface="Arial"/>
                          <a:ea typeface="Times New Roman"/>
                          <a:cs typeface="Times New Roman"/>
                        </a:rPr>
                        <a:t>1.500</a:t>
                      </a:r>
                    </a:p>
                  </a:txBody>
                  <a:tcPr marL="0" marR="3690" marT="5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415" algn="ctr" defTabSz="514350" rtl="0" eaLnBrk="1" latinLnBrk="0" hangingPunct="1">
                        <a:lnSpc>
                          <a:spcPct val="107000"/>
                        </a:lnSpc>
                        <a:spcAft>
                          <a:spcPts val="0"/>
                        </a:spcAft>
                      </a:pPr>
                      <a:r>
                        <a:rPr lang="fr-FR" sz="800" kern="1200" dirty="0">
                          <a:solidFill>
                            <a:srgbClr val="000000"/>
                          </a:solidFill>
                          <a:latin typeface="Arial"/>
                          <a:ea typeface="Times New Roman"/>
                          <a:cs typeface="Times New Roman"/>
                        </a:rPr>
                        <a:t>3.830</a:t>
                      </a:r>
                    </a:p>
                  </a:txBody>
                  <a:tcPr marL="0" marR="3690" marT="5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415" algn="ctr" defTabSz="514350" rtl="0" eaLnBrk="1" latinLnBrk="0" hangingPunct="1">
                        <a:lnSpc>
                          <a:spcPct val="107000"/>
                        </a:lnSpc>
                        <a:spcAft>
                          <a:spcPts val="0"/>
                        </a:spcAft>
                      </a:pPr>
                      <a:r>
                        <a:rPr lang="fr-FR" sz="800" kern="1200" dirty="0">
                          <a:solidFill>
                            <a:srgbClr val="000000"/>
                          </a:solidFill>
                          <a:latin typeface="Arial"/>
                          <a:ea typeface="Times New Roman"/>
                          <a:cs typeface="Times New Roman"/>
                        </a:rPr>
                        <a:t>8h32</a:t>
                      </a:r>
                    </a:p>
                  </a:txBody>
                  <a:tcPr marL="0" marR="3690" marT="5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30478">
                <a:tc>
                  <a:txBody>
                    <a:bodyPr/>
                    <a:lstStyle/>
                    <a:p>
                      <a:pPr algn="ctr">
                        <a:lnSpc>
                          <a:spcPct val="107000"/>
                        </a:lnSpc>
                        <a:spcAft>
                          <a:spcPts val="0"/>
                        </a:spcAft>
                      </a:pPr>
                      <a:r>
                        <a:rPr lang="fr-FR" sz="800" b="1" dirty="0">
                          <a:solidFill>
                            <a:srgbClr val="000000"/>
                          </a:solidFill>
                          <a:latin typeface="Calibri"/>
                          <a:ea typeface="Times New Roman"/>
                          <a:cs typeface="Calibri"/>
                        </a:rPr>
                        <a:t>C 6</a:t>
                      </a:r>
                      <a:endParaRPr lang="fr-FR" sz="900" dirty="0">
                        <a:latin typeface="Calibri"/>
                        <a:ea typeface="Times New Roman"/>
                        <a:cs typeface="Times New Roman"/>
                      </a:endParaRPr>
                    </a:p>
                  </a:txBody>
                  <a:tcPr marL="0" marR="3690" marT="5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800" dirty="0">
                          <a:solidFill>
                            <a:srgbClr val="000000"/>
                          </a:solidFill>
                          <a:latin typeface="Calibri"/>
                          <a:ea typeface="Times New Roman"/>
                          <a:cs typeface="Calibri"/>
                        </a:rPr>
                        <a:t>Vers LE CHATELLIER</a:t>
                      </a:r>
                      <a:endParaRPr lang="fr-FR" sz="900" dirty="0">
                        <a:latin typeface="Calibri"/>
                        <a:ea typeface="Times New Roman"/>
                        <a:cs typeface="Times New Roman"/>
                      </a:endParaRPr>
                    </a:p>
                  </a:txBody>
                  <a:tcPr marL="0" marR="3690" marT="5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415" algn="ctr" defTabSz="514350" rtl="0" eaLnBrk="1" latinLnBrk="0" hangingPunct="1">
                        <a:lnSpc>
                          <a:spcPct val="107000"/>
                        </a:lnSpc>
                        <a:spcAft>
                          <a:spcPts val="0"/>
                        </a:spcAft>
                      </a:pPr>
                      <a:r>
                        <a:rPr lang="fr-FR" sz="800" kern="1200" dirty="0">
                          <a:solidFill>
                            <a:srgbClr val="000000"/>
                          </a:solidFill>
                          <a:latin typeface="Arial"/>
                          <a:ea typeface="Times New Roman"/>
                          <a:cs typeface="Times New Roman"/>
                        </a:rPr>
                        <a:t>2.700</a:t>
                      </a:r>
                    </a:p>
                  </a:txBody>
                  <a:tcPr marL="0" marR="3690" marT="5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415" algn="ctr" defTabSz="514350" rtl="0" eaLnBrk="1" latinLnBrk="0" hangingPunct="1">
                        <a:lnSpc>
                          <a:spcPct val="107000"/>
                        </a:lnSpc>
                        <a:spcAft>
                          <a:spcPts val="0"/>
                        </a:spcAft>
                      </a:pPr>
                      <a:r>
                        <a:rPr lang="fr-FR" sz="800" kern="1200" dirty="0">
                          <a:solidFill>
                            <a:srgbClr val="000000"/>
                          </a:solidFill>
                          <a:latin typeface="Arial"/>
                          <a:ea typeface="Times New Roman"/>
                          <a:cs typeface="Times New Roman"/>
                        </a:rPr>
                        <a:t>2.630</a:t>
                      </a:r>
                    </a:p>
                  </a:txBody>
                  <a:tcPr marL="0" marR="3690" marT="5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415" algn="ctr" defTabSz="514350" rtl="0" eaLnBrk="1" latinLnBrk="0" hangingPunct="1">
                        <a:lnSpc>
                          <a:spcPct val="107000"/>
                        </a:lnSpc>
                        <a:spcAft>
                          <a:spcPts val="0"/>
                        </a:spcAft>
                      </a:pPr>
                      <a:r>
                        <a:rPr lang="fr-FR" sz="800" kern="1200" dirty="0">
                          <a:solidFill>
                            <a:srgbClr val="000000"/>
                          </a:solidFill>
                          <a:latin typeface="Arial"/>
                          <a:ea typeface="Times New Roman"/>
                          <a:cs typeface="Times New Roman"/>
                        </a:rPr>
                        <a:t>8h34</a:t>
                      </a:r>
                    </a:p>
                  </a:txBody>
                  <a:tcPr marL="0" marR="3690" marT="5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30478">
                <a:tc>
                  <a:txBody>
                    <a:bodyPr/>
                    <a:lstStyle/>
                    <a:p>
                      <a:pPr algn="ctr">
                        <a:lnSpc>
                          <a:spcPct val="107000"/>
                        </a:lnSpc>
                        <a:spcAft>
                          <a:spcPts val="0"/>
                        </a:spcAft>
                      </a:pPr>
                      <a:r>
                        <a:rPr lang="fr-FR" sz="800" b="1" dirty="0">
                          <a:solidFill>
                            <a:srgbClr val="000000"/>
                          </a:solidFill>
                          <a:latin typeface="Calibri"/>
                          <a:ea typeface="Times New Roman"/>
                          <a:cs typeface="Calibri"/>
                        </a:rPr>
                        <a:t>C 6</a:t>
                      </a:r>
                      <a:endParaRPr lang="fr-FR" sz="900" dirty="0">
                        <a:latin typeface="Calibri"/>
                        <a:ea typeface="Times New Roman"/>
                        <a:cs typeface="Times New Roman"/>
                      </a:endParaRPr>
                    </a:p>
                  </a:txBody>
                  <a:tcPr marL="0" marR="3690" marT="5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800" dirty="0">
                          <a:solidFill>
                            <a:srgbClr val="000000"/>
                          </a:solidFill>
                          <a:latin typeface="Calibri"/>
                          <a:ea typeface="Times New Roman"/>
                          <a:cs typeface="Calibri"/>
                        </a:rPr>
                        <a:t>CHATEAU DU PARC FLORAL – LE CHATELLIER</a:t>
                      </a:r>
                      <a:endParaRPr lang="fr-FR" sz="900" dirty="0">
                        <a:latin typeface="Calibri"/>
                        <a:ea typeface="Times New Roman"/>
                        <a:cs typeface="Times New Roman"/>
                      </a:endParaRPr>
                    </a:p>
                  </a:txBody>
                  <a:tcPr marL="0" marR="3690" marT="5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415" algn="ctr" defTabSz="514350" rtl="0" eaLnBrk="1" latinLnBrk="0" hangingPunct="1">
                        <a:lnSpc>
                          <a:spcPct val="107000"/>
                        </a:lnSpc>
                        <a:spcAft>
                          <a:spcPts val="0"/>
                        </a:spcAft>
                      </a:pPr>
                      <a:r>
                        <a:rPr lang="fr-FR" sz="800" kern="1200" dirty="0">
                          <a:solidFill>
                            <a:srgbClr val="000000"/>
                          </a:solidFill>
                          <a:latin typeface="Arial"/>
                          <a:ea typeface="Times New Roman"/>
                          <a:cs typeface="Times New Roman"/>
                        </a:rPr>
                        <a:t>3.400</a:t>
                      </a:r>
                    </a:p>
                  </a:txBody>
                  <a:tcPr marL="0" marR="3690" marT="5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415" algn="ctr" defTabSz="514350" rtl="0" eaLnBrk="1" latinLnBrk="0" hangingPunct="1">
                        <a:lnSpc>
                          <a:spcPct val="107000"/>
                        </a:lnSpc>
                        <a:spcAft>
                          <a:spcPts val="0"/>
                        </a:spcAft>
                      </a:pPr>
                      <a:r>
                        <a:rPr lang="fr-FR" sz="800" kern="1200" dirty="0">
                          <a:solidFill>
                            <a:srgbClr val="000000"/>
                          </a:solidFill>
                          <a:latin typeface="Arial"/>
                          <a:ea typeface="Times New Roman"/>
                          <a:cs typeface="Times New Roman"/>
                        </a:rPr>
                        <a:t>1.930</a:t>
                      </a:r>
                    </a:p>
                  </a:txBody>
                  <a:tcPr marL="0" marR="3690" marT="5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415" algn="ctr" defTabSz="514350" rtl="0" eaLnBrk="1" latinLnBrk="0" hangingPunct="1">
                        <a:lnSpc>
                          <a:spcPct val="107000"/>
                        </a:lnSpc>
                        <a:spcAft>
                          <a:spcPts val="0"/>
                        </a:spcAft>
                      </a:pPr>
                      <a:r>
                        <a:rPr lang="fr-FR" sz="800" kern="1200" dirty="0">
                          <a:solidFill>
                            <a:srgbClr val="000000"/>
                          </a:solidFill>
                          <a:latin typeface="Arial"/>
                          <a:ea typeface="Times New Roman"/>
                          <a:cs typeface="Times New Roman"/>
                        </a:rPr>
                        <a:t>8h35</a:t>
                      </a:r>
                    </a:p>
                  </a:txBody>
                  <a:tcPr marL="0" marR="3690" marT="5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30478">
                <a:tc>
                  <a:txBody>
                    <a:bodyPr/>
                    <a:lstStyle/>
                    <a:p>
                      <a:pPr algn="ctr">
                        <a:lnSpc>
                          <a:spcPct val="107000"/>
                        </a:lnSpc>
                        <a:spcAft>
                          <a:spcPts val="0"/>
                        </a:spcAft>
                      </a:pPr>
                      <a:r>
                        <a:rPr lang="fr-FR" sz="800" b="1" dirty="0">
                          <a:solidFill>
                            <a:srgbClr val="000000"/>
                          </a:solidFill>
                          <a:latin typeface="Calibri"/>
                          <a:ea typeface="Times New Roman"/>
                          <a:cs typeface="Calibri"/>
                        </a:rPr>
                        <a:t>D 219</a:t>
                      </a:r>
                      <a:endParaRPr lang="fr-FR" sz="900" dirty="0">
                        <a:latin typeface="Calibri"/>
                        <a:ea typeface="Times New Roman"/>
                        <a:cs typeface="Times New Roman"/>
                      </a:endParaRPr>
                    </a:p>
                  </a:txBody>
                  <a:tcPr marL="0" marR="3690" marT="5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800" dirty="0">
                          <a:solidFill>
                            <a:srgbClr val="000000"/>
                          </a:solidFill>
                          <a:latin typeface="Calibri"/>
                          <a:ea typeface="Times New Roman"/>
                          <a:cs typeface="Calibri"/>
                        </a:rPr>
                        <a:t>Vers le CHATELLIER</a:t>
                      </a:r>
                      <a:endParaRPr lang="fr-FR" sz="900" dirty="0">
                        <a:latin typeface="Calibri"/>
                        <a:ea typeface="Times New Roman"/>
                        <a:cs typeface="Times New Roman"/>
                      </a:endParaRPr>
                    </a:p>
                  </a:txBody>
                  <a:tcPr marL="0" marR="3690" marT="5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415" algn="ctr" defTabSz="514350" rtl="0" eaLnBrk="1" latinLnBrk="0" hangingPunct="1">
                        <a:lnSpc>
                          <a:spcPct val="107000"/>
                        </a:lnSpc>
                        <a:spcAft>
                          <a:spcPts val="0"/>
                        </a:spcAft>
                      </a:pPr>
                      <a:r>
                        <a:rPr lang="fr-FR" sz="800" kern="1200" dirty="0">
                          <a:solidFill>
                            <a:srgbClr val="000000"/>
                          </a:solidFill>
                          <a:latin typeface="Arial"/>
                          <a:ea typeface="Times New Roman"/>
                          <a:cs typeface="Times New Roman"/>
                        </a:rPr>
                        <a:t>4.600</a:t>
                      </a:r>
                    </a:p>
                  </a:txBody>
                  <a:tcPr marL="0" marR="3690" marT="5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415" algn="ctr" defTabSz="514350" rtl="0" eaLnBrk="1" latinLnBrk="0" hangingPunct="1">
                        <a:lnSpc>
                          <a:spcPct val="107000"/>
                        </a:lnSpc>
                        <a:spcAft>
                          <a:spcPts val="0"/>
                        </a:spcAft>
                      </a:pPr>
                      <a:r>
                        <a:rPr lang="fr-FR" sz="800" kern="1200" dirty="0">
                          <a:solidFill>
                            <a:srgbClr val="000000"/>
                          </a:solidFill>
                          <a:latin typeface="Arial"/>
                          <a:ea typeface="Times New Roman"/>
                          <a:cs typeface="Times New Roman"/>
                        </a:rPr>
                        <a:t>0.730</a:t>
                      </a:r>
                    </a:p>
                  </a:txBody>
                  <a:tcPr marL="0" marR="3690" marT="5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415" algn="ctr" defTabSz="514350" rtl="0" eaLnBrk="1" latinLnBrk="0" hangingPunct="1">
                        <a:lnSpc>
                          <a:spcPct val="107000"/>
                        </a:lnSpc>
                        <a:spcAft>
                          <a:spcPts val="0"/>
                        </a:spcAft>
                      </a:pPr>
                      <a:r>
                        <a:rPr lang="fr-FR" sz="800" kern="1200" dirty="0">
                          <a:solidFill>
                            <a:srgbClr val="000000"/>
                          </a:solidFill>
                          <a:latin typeface="Arial"/>
                          <a:ea typeface="Times New Roman"/>
                          <a:cs typeface="Times New Roman"/>
                        </a:rPr>
                        <a:t>8h37</a:t>
                      </a:r>
                    </a:p>
                  </a:txBody>
                  <a:tcPr marL="0" marR="3690" marT="5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30478">
                <a:tc>
                  <a:txBody>
                    <a:bodyPr/>
                    <a:lstStyle/>
                    <a:p>
                      <a:pPr marL="21590" algn="ctr">
                        <a:lnSpc>
                          <a:spcPct val="107000"/>
                        </a:lnSpc>
                        <a:spcAft>
                          <a:spcPts val="0"/>
                        </a:spcAft>
                      </a:pPr>
                      <a:r>
                        <a:rPr lang="fr-FR" sz="800" b="1" dirty="0">
                          <a:solidFill>
                            <a:srgbClr val="000000"/>
                          </a:solidFill>
                          <a:latin typeface="Arial"/>
                          <a:ea typeface="Times New Roman"/>
                          <a:cs typeface="Times New Roman"/>
                        </a:rPr>
                        <a:t>D 219</a:t>
                      </a:r>
                      <a:endParaRPr lang="fr-FR" sz="900" dirty="0">
                        <a:latin typeface="Calibri"/>
                        <a:ea typeface="Times New Roman"/>
                        <a:cs typeface="Times New Roman"/>
                      </a:endParaRPr>
                    </a:p>
                  </a:txBody>
                  <a:tcPr marL="0" marR="3690" marT="5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algn="ctr">
                        <a:lnSpc>
                          <a:spcPct val="107000"/>
                        </a:lnSpc>
                        <a:spcAft>
                          <a:spcPts val="0"/>
                        </a:spcAft>
                      </a:pPr>
                      <a:r>
                        <a:rPr lang="fr-FR" sz="800" dirty="0">
                          <a:solidFill>
                            <a:srgbClr val="000000"/>
                          </a:solidFill>
                          <a:latin typeface="Calibri"/>
                          <a:ea typeface="Times New Roman"/>
                          <a:cs typeface="Calibri"/>
                        </a:rPr>
                        <a:t>ENTREE LE CHATELLIER</a:t>
                      </a:r>
                      <a:endParaRPr lang="fr-FR" sz="900" dirty="0">
                        <a:latin typeface="Calibri"/>
                        <a:ea typeface="Times New Roman"/>
                        <a:cs typeface="Times New Roman"/>
                      </a:endParaRPr>
                    </a:p>
                  </a:txBody>
                  <a:tcPr marL="0" marR="3690" marT="5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415" algn="ctr" defTabSz="514350" rtl="0" eaLnBrk="1" latinLnBrk="0" hangingPunct="1">
                        <a:lnSpc>
                          <a:spcPct val="107000"/>
                        </a:lnSpc>
                        <a:spcAft>
                          <a:spcPts val="0"/>
                        </a:spcAft>
                      </a:pPr>
                      <a:r>
                        <a:rPr lang="fr-FR" sz="800" kern="1200" dirty="0">
                          <a:solidFill>
                            <a:srgbClr val="000000"/>
                          </a:solidFill>
                          <a:latin typeface="Arial"/>
                          <a:ea typeface="Times New Roman"/>
                          <a:cs typeface="Times New Roman"/>
                        </a:rPr>
                        <a:t>5.000</a:t>
                      </a:r>
                    </a:p>
                  </a:txBody>
                  <a:tcPr marL="0" marR="3690" marT="5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415" algn="ctr" defTabSz="514350" rtl="0" eaLnBrk="1" latinLnBrk="0" hangingPunct="1">
                        <a:lnSpc>
                          <a:spcPct val="107000"/>
                        </a:lnSpc>
                        <a:spcAft>
                          <a:spcPts val="0"/>
                        </a:spcAft>
                      </a:pPr>
                      <a:r>
                        <a:rPr lang="fr-FR" sz="800" kern="1200" dirty="0">
                          <a:solidFill>
                            <a:srgbClr val="000000"/>
                          </a:solidFill>
                          <a:latin typeface="Arial"/>
                          <a:ea typeface="Times New Roman"/>
                          <a:cs typeface="Times New Roman"/>
                        </a:rPr>
                        <a:t>0.330</a:t>
                      </a:r>
                    </a:p>
                  </a:txBody>
                  <a:tcPr marL="0" marR="3690" marT="5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415" algn="ctr" defTabSz="514350" rtl="0" eaLnBrk="1" latinLnBrk="0" hangingPunct="1">
                        <a:lnSpc>
                          <a:spcPct val="107000"/>
                        </a:lnSpc>
                        <a:spcAft>
                          <a:spcPts val="0"/>
                        </a:spcAft>
                      </a:pPr>
                      <a:r>
                        <a:rPr lang="fr-FR" sz="800" kern="1200" dirty="0">
                          <a:solidFill>
                            <a:srgbClr val="000000"/>
                          </a:solidFill>
                          <a:latin typeface="Arial"/>
                          <a:ea typeface="Times New Roman"/>
                          <a:cs typeface="Times New Roman"/>
                        </a:rPr>
                        <a:t>8h38</a:t>
                      </a:r>
                    </a:p>
                  </a:txBody>
                  <a:tcPr marL="0" marR="3690" marT="5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30478">
                <a:tc>
                  <a:txBody>
                    <a:bodyPr/>
                    <a:lstStyle/>
                    <a:p>
                      <a:pPr marL="21590" algn="ctr">
                        <a:lnSpc>
                          <a:spcPct val="107000"/>
                        </a:lnSpc>
                        <a:spcAft>
                          <a:spcPts val="0"/>
                        </a:spcAft>
                      </a:pPr>
                      <a:r>
                        <a:rPr lang="fr-FR" sz="800" b="1" dirty="0">
                          <a:solidFill>
                            <a:srgbClr val="000000"/>
                          </a:solidFill>
                          <a:latin typeface="Calibri"/>
                          <a:ea typeface="Times New Roman"/>
                          <a:cs typeface="Calibri"/>
                        </a:rPr>
                        <a:t>D 219</a:t>
                      </a:r>
                      <a:endParaRPr lang="fr-FR" sz="900" dirty="0">
                        <a:latin typeface="Calibri"/>
                        <a:ea typeface="Times New Roman"/>
                        <a:cs typeface="Times New Roman"/>
                      </a:endParaRPr>
                    </a:p>
                  </a:txBody>
                  <a:tcPr marL="0" marR="3690" marT="5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800" dirty="0">
                          <a:solidFill>
                            <a:srgbClr val="000000"/>
                          </a:solidFill>
                          <a:latin typeface="Calibri"/>
                          <a:ea typeface="Times New Roman"/>
                          <a:cs typeface="Calibri"/>
                        </a:rPr>
                        <a:t>TOUT DROIT  (DERIVATION A DROITE)</a:t>
                      </a:r>
                      <a:endParaRPr lang="fr-FR" sz="900" dirty="0">
                        <a:latin typeface="Calibri"/>
                        <a:ea typeface="Times New Roman"/>
                        <a:cs typeface="Times New Roman"/>
                      </a:endParaRPr>
                    </a:p>
                  </a:txBody>
                  <a:tcPr marL="0" marR="3690" marT="5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415" algn="ctr" defTabSz="514350" rtl="0" eaLnBrk="1" latinLnBrk="0" hangingPunct="1">
                        <a:lnSpc>
                          <a:spcPct val="107000"/>
                        </a:lnSpc>
                        <a:spcAft>
                          <a:spcPts val="0"/>
                        </a:spcAft>
                      </a:pPr>
                      <a:r>
                        <a:rPr lang="fr-FR" sz="800" kern="1200" dirty="0">
                          <a:solidFill>
                            <a:srgbClr val="000000"/>
                          </a:solidFill>
                          <a:latin typeface="Arial"/>
                          <a:ea typeface="Times New Roman"/>
                          <a:cs typeface="Times New Roman"/>
                        </a:rPr>
                        <a:t>5.200</a:t>
                      </a:r>
                    </a:p>
                  </a:txBody>
                  <a:tcPr marL="0" marR="3690" marT="5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415" algn="ctr" defTabSz="514350" rtl="0" eaLnBrk="1" latinLnBrk="0" hangingPunct="1">
                        <a:lnSpc>
                          <a:spcPct val="107000"/>
                        </a:lnSpc>
                        <a:spcAft>
                          <a:spcPts val="0"/>
                        </a:spcAft>
                      </a:pPr>
                      <a:r>
                        <a:rPr lang="fr-FR" sz="800" kern="1200" dirty="0">
                          <a:solidFill>
                            <a:srgbClr val="000000"/>
                          </a:solidFill>
                          <a:latin typeface="Arial"/>
                          <a:ea typeface="Times New Roman"/>
                          <a:cs typeface="Times New Roman"/>
                        </a:rPr>
                        <a:t>0.130</a:t>
                      </a:r>
                    </a:p>
                  </a:txBody>
                  <a:tcPr marL="0" marR="3690" marT="5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415" algn="ctr" defTabSz="514350" rtl="0" eaLnBrk="1" latinLnBrk="0" hangingPunct="1">
                        <a:lnSpc>
                          <a:spcPct val="107000"/>
                        </a:lnSpc>
                        <a:spcAft>
                          <a:spcPts val="0"/>
                        </a:spcAft>
                      </a:pPr>
                      <a:r>
                        <a:rPr lang="fr-FR" sz="800" kern="1200" dirty="0">
                          <a:solidFill>
                            <a:srgbClr val="000000"/>
                          </a:solidFill>
                          <a:latin typeface="Arial"/>
                          <a:ea typeface="Times New Roman"/>
                          <a:cs typeface="Times New Roman"/>
                        </a:rPr>
                        <a:t>8h38</a:t>
                      </a:r>
                    </a:p>
                  </a:txBody>
                  <a:tcPr marL="0" marR="3690" marT="5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31273">
                <a:tc>
                  <a:txBody>
                    <a:bodyPr/>
                    <a:lstStyle/>
                    <a:p>
                      <a:pPr marL="21590" algn="ctr">
                        <a:lnSpc>
                          <a:spcPct val="107000"/>
                        </a:lnSpc>
                        <a:spcAft>
                          <a:spcPts val="0"/>
                        </a:spcAft>
                      </a:pPr>
                      <a:r>
                        <a:rPr lang="fr-FR" sz="800" b="1" dirty="0">
                          <a:solidFill>
                            <a:srgbClr val="000000"/>
                          </a:solidFill>
                          <a:latin typeface="Calibri"/>
                          <a:ea typeface="Times New Roman"/>
                          <a:cs typeface="Calibri"/>
                        </a:rPr>
                        <a:t>D 219</a:t>
                      </a:r>
                      <a:endParaRPr lang="fr-FR" sz="900" dirty="0">
                        <a:latin typeface="Calibri"/>
                        <a:ea typeface="Times New Roman"/>
                        <a:cs typeface="Times New Roman"/>
                      </a:endParaRPr>
                    </a:p>
                  </a:txBody>
                  <a:tcPr marL="0" marR="3690" marT="5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800" b="1" dirty="0">
                          <a:solidFill>
                            <a:srgbClr val="FF0000"/>
                          </a:solidFill>
                          <a:latin typeface="Calibri"/>
                          <a:ea typeface="Times New Roman"/>
                          <a:cs typeface="Calibri"/>
                        </a:rPr>
                        <a:t>ARRIVEE</a:t>
                      </a:r>
                      <a:endParaRPr lang="fr-FR" sz="900" dirty="0">
                        <a:solidFill>
                          <a:srgbClr val="FF0000"/>
                        </a:solidFill>
                        <a:latin typeface="Calibri"/>
                        <a:ea typeface="Times New Roman"/>
                        <a:cs typeface="Times New Roman"/>
                      </a:endParaRPr>
                    </a:p>
                  </a:txBody>
                  <a:tcPr marL="0" marR="3690" marT="5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415" algn="ctr" defTabSz="514350" rtl="0" eaLnBrk="1" latinLnBrk="0" hangingPunct="1">
                        <a:lnSpc>
                          <a:spcPct val="107000"/>
                        </a:lnSpc>
                        <a:spcAft>
                          <a:spcPts val="0"/>
                        </a:spcAft>
                      </a:pPr>
                      <a:r>
                        <a:rPr lang="fr-FR" sz="800" kern="1200" dirty="0">
                          <a:solidFill>
                            <a:srgbClr val="000000"/>
                          </a:solidFill>
                          <a:latin typeface="Arial"/>
                          <a:ea typeface="Times New Roman"/>
                          <a:cs typeface="Times New Roman"/>
                        </a:rPr>
                        <a:t>5.330</a:t>
                      </a:r>
                    </a:p>
                  </a:txBody>
                  <a:tcPr marL="0" marR="3690" marT="5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415" algn="ctr" defTabSz="514350" rtl="0" eaLnBrk="1" latinLnBrk="0" hangingPunct="1">
                        <a:lnSpc>
                          <a:spcPct val="107000"/>
                        </a:lnSpc>
                        <a:spcAft>
                          <a:spcPts val="0"/>
                        </a:spcAft>
                      </a:pPr>
                      <a:r>
                        <a:rPr lang="fr-FR" sz="800" kern="1200" dirty="0">
                          <a:solidFill>
                            <a:srgbClr val="000000"/>
                          </a:solidFill>
                          <a:latin typeface="Arial"/>
                          <a:ea typeface="Times New Roman"/>
                          <a:cs typeface="Times New Roman"/>
                        </a:rPr>
                        <a:t>0.00</a:t>
                      </a:r>
                    </a:p>
                  </a:txBody>
                  <a:tcPr marL="0" marR="3690" marT="5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415" algn="ctr" defTabSz="514350" rtl="0" eaLnBrk="1" latinLnBrk="0" hangingPunct="1">
                        <a:lnSpc>
                          <a:spcPct val="107000"/>
                        </a:lnSpc>
                        <a:spcAft>
                          <a:spcPts val="0"/>
                        </a:spcAft>
                      </a:pPr>
                      <a:r>
                        <a:rPr lang="fr-FR" sz="800" kern="1200" dirty="0">
                          <a:solidFill>
                            <a:srgbClr val="000000"/>
                          </a:solidFill>
                          <a:latin typeface="Arial"/>
                          <a:ea typeface="Times New Roman"/>
                          <a:cs typeface="Times New Roman"/>
                        </a:rPr>
                        <a:t>8h38</a:t>
                      </a:r>
                    </a:p>
                  </a:txBody>
                  <a:tcPr marL="0" marR="3690" marT="53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bl>
          </a:graphicData>
        </a:graphic>
      </p:graphicFrame>
      <p:pic>
        <p:nvPicPr>
          <p:cNvPr id="14338" name="Picture 2" descr="Résultat de recherche d'images pour &quot;contre la montre cartoon&quot;"/>
          <p:cNvPicPr>
            <a:picLocks noChangeAspect="1" noChangeArrowheads="1"/>
          </p:cNvPicPr>
          <p:nvPr/>
        </p:nvPicPr>
        <p:blipFill>
          <a:blip r:embed="rId2" cstate="print"/>
          <a:srcRect t="4527" r="56910" b="13989"/>
          <a:stretch>
            <a:fillRect/>
          </a:stretch>
        </p:blipFill>
        <p:spPr bwMode="auto">
          <a:xfrm>
            <a:off x="2796874" y="6588224"/>
            <a:ext cx="1264253" cy="1404156"/>
          </a:xfrm>
          <a:prstGeom prst="rect">
            <a:avLst/>
          </a:prstGeom>
          <a:noFill/>
        </p:spPr>
      </p:pic>
      <p:pic>
        <p:nvPicPr>
          <p:cNvPr id="14340" name="Picture 4" descr="Résultat de recherche d'images pour &quot;saint germain en cogles&quot;"/>
          <p:cNvPicPr>
            <a:picLocks noChangeAspect="1" noChangeArrowheads="1"/>
          </p:cNvPicPr>
          <p:nvPr/>
        </p:nvPicPr>
        <p:blipFill>
          <a:blip r:embed="rId3" cstate="print"/>
          <a:srcRect t="70559"/>
          <a:stretch>
            <a:fillRect/>
          </a:stretch>
        </p:blipFill>
        <p:spPr bwMode="auto">
          <a:xfrm>
            <a:off x="476672" y="8335621"/>
            <a:ext cx="1905000" cy="504056"/>
          </a:xfrm>
          <a:prstGeom prst="rect">
            <a:avLst/>
          </a:prstGeom>
          <a:noFill/>
        </p:spPr>
      </p:pic>
      <p:pic>
        <p:nvPicPr>
          <p:cNvPr id="14344" name="Picture 8" descr="Résultat de recherche d'images pour &quot;logo le chatellier 35&quot;"/>
          <p:cNvPicPr>
            <a:picLocks noChangeAspect="1" noChangeArrowheads="1"/>
          </p:cNvPicPr>
          <p:nvPr/>
        </p:nvPicPr>
        <p:blipFill>
          <a:blip r:embed="rId4" cstate="print"/>
          <a:srcRect/>
          <a:stretch>
            <a:fillRect/>
          </a:stretch>
        </p:blipFill>
        <p:spPr bwMode="auto">
          <a:xfrm>
            <a:off x="5212803" y="7198720"/>
            <a:ext cx="929681" cy="1022649"/>
          </a:xfrm>
          <a:prstGeom prst="rect">
            <a:avLst/>
          </a:prstGeom>
          <a:noFill/>
        </p:spPr>
      </p:pic>
      <p:pic>
        <p:nvPicPr>
          <p:cNvPr id="14346" name="Picture 10" descr="Résultat de recherche d'images pour &quot;logo le chatellier 35&quot;"/>
          <p:cNvPicPr>
            <a:picLocks noChangeAspect="1" noChangeArrowheads="1"/>
          </p:cNvPicPr>
          <p:nvPr/>
        </p:nvPicPr>
        <p:blipFill>
          <a:blip r:embed="rId5" cstate="print"/>
          <a:srcRect t="70559"/>
          <a:stretch>
            <a:fillRect/>
          </a:stretch>
        </p:blipFill>
        <p:spPr bwMode="auto">
          <a:xfrm>
            <a:off x="4725144" y="8419039"/>
            <a:ext cx="1905000" cy="420638"/>
          </a:xfrm>
          <a:prstGeom prst="rect">
            <a:avLst/>
          </a:prstGeom>
          <a:noFill/>
        </p:spPr>
      </p:pic>
      <p:pic>
        <p:nvPicPr>
          <p:cNvPr id="14348" name="Picture 12" descr="Image associée"/>
          <p:cNvPicPr>
            <a:picLocks noChangeAspect="1" noChangeArrowheads="1"/>
          </p:cNvPicPr>
          <p:nvPr/>
        </p:nvPicPr>
        <p:blipFill>
          <a:blip r:embed="rId6" cstate="print"/>
          <a:srcRect/>
          <a:stretch>
            <a:fillRect/>
          </a:stretch>
        </p:blipFill>
        <p:spPr bwMode="auto">
          <a:xfrm>
            <a:off x="848057" y="7169985"/>
            <a:ext cx="924760" cy="1080120"/>
          </a:xfrm>
          <a:prstGeom prst="rect">
            <a:avLst/>
          </a:prstGeom>
          <a:noFill/>
        </p:spPr>
      </p:pic>
      <p:sp>
        <p:nvSpPr>
          <p:cNvPr id="8" name="ZoneTexte 7">
            <a:extLst>
              <a:ext uri="{FF2B5EF4-FFF2-40B4-BE49-F238E27FC236}">
                <a16:creationId xmlns:a16="http://schemas.microsoft.com/office/drawing/2014/main" id="{379A852B-17EF-406D-B6B6-C0CD927F4A8F}"/>
              </a:ext>
            </a:extLst>
          </p:cNvPr>
          <p:cNvSpPr txBox="1"/>
          <p:nvPr/>
        </p:nvSpPr>
        <p:spPr>
          <a:xfrm>
            <a:off x="44624" y="41874"/>
            <a:ext cx="6624736" cy="1969770"/>
          </a:xfrm>
          <a:prstGeom prst="rect">
            <a:avLst/>
          </a:prstGeom>
          <a:noFill/>
        </p:spPr>
        <p:txBody>
          <a:bodyPr wrap="square" rtlCol="0">
            <a:spAutoFit/>
          </a:bodyPr>
          <a:lstStyle/>
          <a:p>
            <a:pPr algn="ctr"/>
            <a:r>
              <a:rPr lang="fr-FR" sz="2000" b="1" i="1" dirty="0">
                <a:solidFill>
                  <a:srgbClr val="FF0000"/>
                </a:solidFill>
              </a:rPr>
              <a:t>1ére  Demi - Etape</a:t>
            </a:r>
          </a:p>
          <a:p>
            <a:pPr algn="ctr"/>
            <a:endParaRPr lang="fr-FR" sz="1400" b="1" i="1" dirty="0"/>
          </a:p>
          <a:p>
            <a:pPr algn="ctr"/>
            <a:r>
              <a:rPr lang="fr-FR" sz="2400" b="1" i="1" dirty="0">
                <a:solidFill>
                  <a:srgbClr val="0070C0"/>
                </a:solidFill>
              </a:rPr>
              <a:t>Saint Germain en Cogles – Le Chatellier</a:t>
            </a:r>
          </a:p>
          <a:p>
            <a:pPr algn="ctr"/>
            <a:r>
              <a:rPr lang="fr-FR" sz="2400" b="1" i="1" dirty="0">
                <a:solidFill>
                  <a:srgbClr val="0070C0"/>
                </a:solidFill>
              </a:rPr>
              <a:t>CLM Individuel</a:t>
            </a:r>
          </a:p>
          <a:p>
            <a:pPr algn="ctr"/>
            <a:endParaRPr lang="fr-FR" sz="2000" b="1" i="1" dirty="0"/>
          </a:p>
          <a:p>
            <a:pPr algn="ctr"/>
            <a:r>
              <a:rPr lang="fr-FR" sz="2000" b="1" i="1" dirty="0"/>
              <a:t>5,330  Kms</a:t>
            </a:r>
          </a:p>
        </p:txBody>
      </p:sp>
      <p:pic>
        <p:nvPicPr>
          <p:cNvPr id="9" name="Image 8">
            <a:extLst>
              <a:ext uri="{FF2B5EF4-FFF2-40B4-BE49-F238E27FC236}">
                <a16:creationId xmlns:a16="http://schemas.microsoft.com/office/drawing/2014/main" id="{AD967D2C-4A2B-4FCA-B669-89902D77D4E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624" y="41874"/>
            <a:ext cx="1738460" cy="35278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E486F19-8F56-46CF-8957-D14712788A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63302"/>
            <a:ext cx="6858000" cy="3857625"/>
          </a:xfrm>
          <a:prstGeom prst="rect">
            <a:avLst/>
          </a:prstGeom>
          <a:ln>
            <a:solidFill>
              <a:srgbClr val="00B050"/>
            </a:solidFill>
          </a:ln>
        </p:spPr>
      </p:pic>
      <p:sp>
        <p:nvSpPr>
          <p:cNvPr id="6" name="Rectangle 5">
            <a:extLst>
              <a:ext uri="{FF2B5EF4-FFF2-40B4-BE49-F238E27FC236}">
                <a16:creationId xmlns:a16="http://schemas.microsoft.com/office/drawing/2014/main" id="{DDF1CDB6-15C5-423A-BE2C-D6A48D73EBC2}"/>
              </a:ext>
            </a:extLst>
          </p:cNvPr>
          <p:cNvSpPr/>
          <p:nvPr/>
        </p:nvSpPr>
        <p:spPr>
          <a:xfrm>
            <a:off x="45789" y="5957712"/>
            <a:ext cx="1367973" cy="9478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fr-FR" sz="1013"/>
          </a:p>
        </p:txBody>
      </p:sp>
      <p:sp>
        <p:nvSpPr>
          <p:cNvPr id="7" name="ZoneTexte 6">
            <a:extLst>
              <a:ext uri="{FF2B5EF4-FFF2-40B4-BE49-F238E27FC236}">
                <a16:creationId xmlns:a16="http://schemas.microsoft.com/office/drawing/2014/main" id="{5BB9E534-1C8D-48B4-B50F-A61721C9D332}"/>
              </a:ext>
            </a:extLst>
          </p:cNvPr>
          <p:cNvSpPr txBox="1"/>
          <p:nvPr/>
        </p:nvSpPr>
        <p:spPr>
          <a:xfrm>
            <a:off x="-25053" y="5874545"/>
            <a:ext cx="1509658" cy="923330"/>
          </a:xfrm>
          <a:prstGeom prst="rect">
            <a:avLst/>
          </a:prstGeom>
          <a:noFill/>
        </p:spPr>
        <p:txBody>
          <a:bodyPr wrap="square" rtlCol="0">
            <a:spAutoFit/>
          </a:bodyPr>
          <a:lstStyle/>
          <a:p>
            <a:r>
              <a:rPr lang="fr-FR" sz="675" dirty="0"/>
              <a:t>  </a:t>
            </a:r>
          </a:p>
          <a:p>
            <a:r>
              <a:rPr lang="fr-FR" sz="675" b="1" dirty="0">
                <a:effectLst>
                  <a:outerShdw blurRad="38100" dist="38100" dir="2700000" algn="tl">
                    <a:srgbClr val="000000">
                      <a:alpha val="43137"/>
                    </a:srgbClr>
                  </a:outerShdw>
                </a:effectLst>
              </a:rPr>
              <a:t>       Départ Fictif 2,600 Kms</a:t>
            </a:r>
          </a:p>
          <a:p>
            <a:endParaRPr lang="fr-FR" sz="675" b="1" dirty="0">
              <a:effectLst>
                <a:outerShdw blurRad="38100" dist="38100" dir="2700000" algn="tl">
                  <a:srgbClr val="000000">
                    <a:alpha val="43137"/>
                  </a:srgbClr>
                </a:outerShdw>
              </a:effectLst>
            </a:endParaRPr>
          </a:p>
          <a:p>
            <a:r>
              <a:rPr lang="fr-FR" sz="675" b="1" dirty="0">
                <a:effectLst>
                  <a:outerShdw blurRad="38100" dist="38100" dir="2700000" algn="tl">
                    <a:srgbClr val="000000">
                      <a:alpha val="43137"/>
                    </a:srgbClr>
                  </a:outerShdw>
                </a:effectLst>
              </a:rPr>
              <a:t>       Grande Boucle 62,7 Kms</a:t>
            </a:r>
          </a:p>
          <a:p>
            <a:endParaRPr lang="fr-FR" sz="675" b="1" dirty="0">
              <a:effectLst>
                <a:outerShdw blurRad="38100" dist="38100" dir="2700000" algn="tl">
                  <a:srgbClr val="000000">
                    <a:alpha val="43137"/>
                  </a:srgbClr>
                </a:outerShdw>
              </a:effectLst>
            </a:endParaRPr>
          </a:p>
          <a:p>
            <a:r>
              <a:rPr lang="fr-FR" sz="675" b="1" dirty="0">
                <a:effectLst>
                  <a:outerShdw blurRad="38100" dist="38100" dir="2700000" algn="tl">
                    <a:srgbClr val="000000">
                      <a:alpha val="43137"/>
                    </a:srgbClr>
                  </a:outerShdw>
                </a:effectLst>
              </a:rPr>
              <a:t>       Circuit Final 8,900 Kms X 6</a:t>
            </a:r>
          </a:p>
          <a:p>
            <a:endParaRPr lang="fr-FR" sz="675" b="1" dirty="0">
              <a:effectLst>
                <a:outerShdw blurRad="38100" dist="38100" dir="2700000" algn="tl">
                  <a:srgbClr val="000000">
                    <a:alpha val="43137"/>
                  </a:srgbClr>
                </a:outerShdw>
              </a:effectLst>
            </a:endParaRPr>
          </a:p>
          <a:p>
            <a:r>
              <a:rPr lang="fr-FR" sz="675" b="1" dirty="0">
                <a:effectLst>
                  <a:outerShdw blurRad="38100" dist="38100" dir="2700000" algn="tl">
                    <a:srgbClr val="000000">
                      <a:alpha val="43137"/>
                    </a:srgbClr>
                  </a:outerShdw>
                </a:effectLst>
              </a:rPr>
              <a:t>                    Total 116,100 Kms</a:t>
            </a:r>
          </a:p>
        </p:txBody>
      </p:sp>
      <p:sp>
        <p:nvSpPr>
          <p:cNvPr id="8" name="Organigramme : Connecteur 7">
            <a:extLst>
              <a:ext uri="{FF2B5EF4-FFF2-40B4-BE49-F238E27FC236}">
                <a16:creationId xmlns:a16="http://schemas.microsoft.com/office/drawing/2014/main" id="{1ACE7FF2-ED70-4EDE-9E8D-28E12ADB313E}"/>
              </a:ext>
            </a:extLst>
          </p:cNvPr>
          <p:cNvSpPr/>
          <p:nvPr/>
        </p:nvSpPr>
        <p:spPr>
          <a:xfrm>
            <a:off x="216316" y="6389912"/>
            <a:ext cx="83408" cy="83408"/>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fr-FR" sz="1013"/>
          </a:p>
        </p:txBody>
      </p:sp>
      <p:sp>
        <p:nvSpPr>
          <p:cNvPr id="9" name="Organigramme : Connecteur 8">
            <a:extLst>
              <a:ext uri="{FF2B5EF4-FFF2-40B4-BE49-F238E27FC236}">
                <a16:creationId xmlns:a16="http://schemas.microsoft.com/office/drawing/2014/main" id="{C52A3BAE-95AD-4476-8B55-10BFD7B61DEB}"/>
              </a:ext>
            </a:extLst>
          </p:cNvPr>
          <p:cNvSpPr/>
          <p:nvPr/>
        </p:nvSpPr>
        <p:spPr>
          <a:xfrm>
            <a:off x="220759" y="6598388"/>
            <a:ext cx="83408" cy="83408"/>
          </a:xfrm>
          <a:prstGeom prst="flowChartConnector">
            <a:avLst/>
          </a:prstGeom>
          <a:solidFill>
            <a:srgbClr val="E010AA"/>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fr-FR" sz="1013"/>
          </a:p>
        </p:txBody>
      </p:sp>
      <p:sp>
        <p:nvSpPr>
          <p:cNvPr id="10" name="Organigramme : Connecteur 9">
            <a:extLst>
              <a:ext uri="{FF2B5EF4-FFF2-40B4-BE49-F238E27FC236}">
                <a16:creationId xmlns:a16="http://schemas.microsoft.com/office/drawing/2014/main" id="{F2C00861-62F1-4F8B-BF59-582982496FAE}"/>
              </a:ext>
            </a:extLst>
          </p:cNvPr>
          <p:cNvSpPr/>
          <p:nvPr/>
        </p:nvSpPr>
        <p:spPr>
          <a:xfrm>
            <a:off x="216316" y="6795569"/>
            <a:ext cx="83408" cy="83408"/>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fr-FR" sz="1013"/>
          </a:p>
        </p:txBody>
      </p:sp>
      <p:sp>
        <p:nvSpPr>
          <p:cNvPr id="12" name="ZoneTexte 11">
            <a:extLst>
              <a:ext uri="{FF2B5EF4-FFF2-40B4-BE49-F238E27FC236}">
                <a16:creationId xmlns:a16="http://schemas.microsoft.com/office/drawing/2014/main" id="{90D38545-AB2D-4FBF-B741-0A731E198C30}"/>
              </a:ext>
            </a:extLst>
          </p:cNvPr>
          <p:cNvSpPr txBox="1"/>
          <p:nvPr/>
        </p:nvSpPr>
        <p:spPr>
          <a:xfrm>
            <a:off x="116632" y="179512"/>
            <a:ext cx="6624736" cy="1538883"/>
          </a:xfrm>
          <a:prstGeom prst="rect">
            <a:avLst/>
          </a:prstGeom>
          <a:noFill/>
        </p:spPr>
        <p:txBody>
          <a:bodyPr wrap="square" rtlCol="0">
            <a:spAutoFit/>
          </a:bodyPr>
          <a:lstStyle/>
          <a:p>
            <a:pPr algn="ctr"/>
            <a:r>
              <a:rPr lang="fr-FR" sz="2000" b="1" i="1" dirty="0">
                <a:solidFill>
                  <a:srgbClr val="FF0000"/>
                </a:solidFill>
              </a:rPr>
              <a:t>2</a:t>
            </a:r>
            <a:r>
              <a:rPr lang="fr-FR" sz="2000" b="1" i="1" baseline="30000" dirty="0">
                <a:solidFill>
                  <a:srgbClr val="FF0000"/>
                </a:solidFill>
              </a:rPr>
              <a:t>ème</a:t>
            </a:r>
            <a:r>
              <a:rPr lang="fr-FR" sz="2000" b="1" i="1" dirty="0">
                <a:solidFill>
                  <a:srgbClr val="FF0000"/>
                </a:solidFill>
              </a:rPr>
              <a:t>  Demi - Etape</a:t>
            </a:r>
          </a:p>
          <a:p>
            <a:pPr algn="ctr"/>
            <a:endParaRPr lang="fr-FR" sz="1400" b="1" i="1" dirty="0"/>
          </a:p>
          <a:p>
            <a:pPr algn="ctr"/>
            <a:r>
              <a:rPr lang="fr-FR" sz="2400" b="1" i="1" dirty="0">
                <a:solidFill>
                  <a:srgbClr val="0070C0"/>
                </a:solidFill>
              </a:rPr>
              <a:t>Saint Germain en Cogles – Le Chatellier</a:t>
            </a:r>
          </a:p>
          <a:p>
            <a:pPr algn="ctr"/>
            <a:endParaRPr lang="fr-FR" sz="1400" b="1" i="1" dirty="0"/>
          </a:p>
          <a:p>
            <a:pPr algn="ctr"/>
            <a:r>
              <a:rPr lang="fr-FR" sz="2000" b="1" i="1" dirty="0"/>
              <a:t>62,700 Kms en ligne + 5 tours de 8,900 Kms </a:t>
            </a:r>
          </a:p>
        </p:txBody>
      </p:sp>
      <p:sp>
        <p:nvSpPr>
          <p:cNvPr id="14" name="Rectangle 13">
            <a:extLst>
              <a:ext uri="{FF2B5EF4-FFF2-40B4-BE49-F238E27FC236}">
                <a16:creationId xmlns:a16="http://schemas.microsoft.com/office/drawing/2014/main" id="{8F59EB9C-C907-48DC-B24B-D79F8C499351}"/>
              </a:ext>
            </a:extLst>
          </p:cNvPr>
          <p:cNvSpPr/>
          <p:nvPr/>
        </p:nvSpPr>
        <p:spPr>
          <a:xfrm>
            <a:off x="692696" y="1763688"/>
            <a:ext cx="5616624" cy="1323439"/>
          </a:xfrm>
          <a:prstGeom prst="rect">
            <a:avLst/>
          </a:prstGeom>
        </p:spPr>
        <p:txBody>
          <a:bodyPr wrap="square">
            <a:spAutoFit/>
          </a:bodyPr>
          <a:lstStyle/>
          <a:p>
            <a:pPr lvl="1" algn="ctr"/>
            <a:r>
              <a:rPr lang="fr-FR" sz="2000" b="1" i="1" dirty="0">
                <a:solidFill>
                  <a:srgbClr val="D51FBB"/>
                </a:solidFill>
              </a:rPr>
              <a:t>Grande boucle : </a:t>
            </a:r>
            <a:r>
              <a:rPr lang="fr-FR" sz="2000" b="1" i="1" dirty="0"/>
              <a:t>62,700 kms </a:t>
            </a:r>
          </a:p>
          <a:p>
            <a:pPr algn="ctr"/>
            <a:r>
              <a:rPr lang="fr-FR" sz="2000" b="1" i="1" dirty="0">
                <a:solidFill>
                  <a:srgbClr val="00B050"/>
                </a:solidFill>
              </a:rPr>
              <a:t>Circuit : </a:t>
            </a:r>
            <a:r>
              <a:rPr lang="fr-FR" sz="2000" b="1" i="1" dirty="0"/>
              <a:t>5 tours de 8,900 kms soit 44,500 kms</a:t>
            </a:r>
          </a:p>
          <a:p>
            <a:pPr algn="ctr"/>
            <a:endParaRPr lang="fr-FR" sz="2000" b="1" i="1" dirty="0"/>
          </a:p>
          <a:p>
            <a:pPr algn="ctr"/>
            <a:r>
              <a:rPr lang="fr-FR" sz="2000" b="1" i="1" dirty="0"/>
              <a:t>TOTAL : 107,200 KMS</a:t>
            </a:r>
          </a:p>
        </p:txBody>
      </p:sp>
      <p:sp>
        <p:nvSpPr>
          <p:cNvPr id="16" name="ZoneTexte 15">
            <a:extLst>
              <a:ext uri="{FF2B5EF4-FFF2-40B4-BE49-F238E27FC236}">
                <a16:creationId xmlns:a16="http://schemas.microsoft.com/office/drawing/2014/main" id="{6CDB44E6-D6B1-47C4-A205-C1C047B6BC61}"/>
              </a:ext>
            </a:extLst>
          </p:cNvPr>
          <p:cNvSpPr txBox="1"/>
          <p:nvPr/>
        </p:nvSpPr>
        <p:spPr>
          <a:xfrm>
            <a:off x="0" y="7118632"/>
            <a:ext cx="6858000" cy="369332"/>
          </a:xfrm>
          <a:prstGeom prst="rect">
            <a:avLst/>
          </a:prstGeom>
          <a:noFill/>
        </p:spPr>
        <p:txBody>
          <a:bodyPr wrap="square" rtlCol="0">
            <a:spAutoFit/>
          </a:bodyPr>
          <a:lstStyle/>
          <a:p>
            <a:pPr algn="ctr"/>
            <a:r>
              <a:rPr lang="fr-FR" b="1" dirty="0"/>
              <a:t>Altimétrie</a:t>
            </a:r>
          </a:p>
        </p:txBody>
      </p:sp>
      <p:sp>
        <p:nvSpPr>
          <p:cNvPr id="13" name="Bulle narrative : rectangle 12">
            <a:extLst>
              <a:ext uri="{FF2B5EF4-FFF2-40B4-BE49-F238E27FC236}">
                <a16:creationId xmlns:a16="http://schemas.microsoft.com/office/drawing/2014/main" id="{D6ABB9C4-6AA3-459F-82AE-5002A0BB3BB6}"/>
              </a:ext>
            </a:extLst>
          </p:cNvPr>
          <p:cNvSpPr/>
          <p:nvPr/>
        </p:nvSpPr>
        <p:spPr>
          <a:xfrm>
            <a:off x="5013176" y="4788024"/>
            <a:ext cx="720080" cy="309506"/>
          </a:xfrm>
          <a:prstGeom prst="wedgeRectCallout">
            <a:avLst>
              <a:gd name="adj1" fmla="val 106769"/>
              <a:gd name="adj2" fmla="val 144152"/>
            </a:avLst>
          </a:prstGeom>
          <a:solidFill>
            <a:srgbClr val="D51FBB"/>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800" b="1" dirty="0">
                <a:solidFill>
                  <a:schemeClr val="bg1"/>
                </a:solidFill>
              </a:rPr>
              <a:t>Départ Fictif 14h15</a:t>
            </a:r>
          </a:p>
        </p:txBody>
      </p:sp>
      <p:sp>
        <p:nvSpPr>
          <p:cNvPr id="17" name="Bulle narrative : rectangle 16">
            <a:extLst>
              <a:ext uri="{FF2B5EF4-FFF2-40B4-BE49-F238E27FC236}">
                <a16:creationId xmlns:a16="http://schemas.microsoft.com/office/drawing/2014/main" id="{F326A4DB-F90B-4EF9-AD95-FE4025A27E71}"/>
              </a:ext>
            </a:extLst>
          </p:cNvPr>
          <p:cNvSpPr/>
          <p:nvPr/>
        </p:nvSpPr>
        <p:spPr>
          <a:xfrm>
            <a:off x="5661248" y="6373259"/>
            <a:ext cx="760182" cy="360040"/>
          </a:xfrm>
          <a:prstGeom prst="wedgeRectCallout">
            <a:avLst>
              <a:gd name="adj1" fmla="val -35084"/>
              <a:gd name="adj2" fmla="val -227065"/>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800" b="1" dirty="0">
                <a:solidFill>
                  <a:schemeClr val="bg1"/>
                </a:solidFill>
              </a:rPr>
              <a:t>Départ réel</a:t>
            </a:r>
          </a:p>
          <a:p>
            <a:pPr algn="ctr"/>
            <a:r>
              <a:rPr lang="fr-FR" sz="800" b="1" dirty="0">
                <a:solidFill>
                  <a:schemeClr val="bg1"/>
                </a:solidFill>
              </a:rPr>
              <a:t>14h20</a:t>
            </a:r>
          </a:p>
        </p:txBody>
      </p:sp>
      <p:sp>
        <p:nvSpPr>
          <p:cNvPr id="18" name="Bulle narrative : rectangle à coins arrondis 17">
            <a:extLst>
              <a:ext uri="{FF2B5EF4-FFF2-40B4-BE49-F238E27FC236}">
                <a16:creationId xmlns:a16="http://schemas.microsoft.com/office/drawing/2014/main" id="{5B54B4BE-10AF-47D8-B6D6-56580396766C}"/>
              </a:ext>
            </a:extLst>
          </p:cNvPr>
          <p:cNvSpPr/>
          <p:nvPr/>
        </p:nvSpPr>
        <p:spPr>
          <a:xfrm>
            <a:off x="5929228" y="3752048"/>
            <a:ext cx="760183" cy="238673"/>
          </a:xfrm>
          <a:prstGeom prst="wedgeRoundRectCallout">
            <a:avLst>
              <a:gd name="adj1" fmla="val 44396"/>
              <a:gd name="adj2" fmla="val 51090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a:t>Arrivée Le Chatellier</a:t>
            </a:r>
          </a:p>
        </p:txBody>
      </p:sp>
      <p:sp>
        <p:nvSpPr>
          <p:cNvPr id="21" name="Bulle narrative : rectangle 18">
            <a:extLst>
              <a:ext uri="{FF2B5EF4-FFF2-40B4-BE49-F238E27FC236}">
                <a16:creationId xmlns:a16="http://schemas.microsoft.com/office/drawing/2014/main" id="{E3EAA5E3-D29F-4C8A-9A06-E0DEEA7F67E0}"/>
              </a:ext>
            </a:extLst>
          </p:cNvPr>
          <p:cNvSpPr/>
          <p:nvPr/>
        </p:nvSpPr>
        <p:spPr>
          <a:xfrm>
            <a:off x="4320400" y="3205922"/>
            <a:ext cx="692776" cy="680183"/>
          </a:xfrm>
          <a:prstGeom prst="wedgeRectCallout">
            <a:avLst>
              <a:gd name="adj1" fmla="val 229244"/>
              <a:gd name="adj2" fmla="val 186253"/>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00" b="1" dirty="0">
              <a:solidFill>
                <a:srgbClr val="66FF99"/>
              </a:solidFill>
            </a:endParaRPr>
          </a:p>
          <a:p>
            <a:pPr algn="ctr"/>
            <a:endParaRPr lang="fr-FR" sz="600" b="1" dirty="0">
              <a:solidFill>
                <a:srgbClr val="66FF99"/>
              </a:solidFill>
            </a:endParaRPr>
          </a:p>
          <a:p>
            <a:pPr algn="ctr"/>
            <a:r>
              <a:rPr lang="fr-FR" sz="800" b="1" dirty="0">
                <a:solidFill>
                  <a:srgbClr val="00B050"/>
                </a:solidFill>
                <a:effectLst>
                  <a:outerShdw blurRad="38100" dist="38100" dir="2700000" algn="tl">
                    <a:srgbClr val="000000">
                      <a:alpha val="43137"/>
                    </a:srgbClr>
                  </a:outerShdw>
                </a:effectLst>
              </a:rPr>
              <a:t>SI 3</a:t>
            </a:r>
          </a:p>
          <a:p>
            <a:pPr algn="ctr"/>
            <a:r>
              <a:rPr lang="fr-FR" sz="800" b="1" dirty="0">
                <a:solidFill>
                  <a:srgbClr val="00B050"/>
                </a:solidFill>
                <a:effectLst>
                  <a:outerShdw blurRad="38100" dist="38100" dir="2700000" algn="tl">
                    <a:srgbClr val="000000">
                      <a:alpha val="43137"/>
                    </a:srgbClr>
                  </a:outerShdw>
                </a:effectLst>
              </a:rPr>
              <a:t>71,6 Kms</a:t>
            </a:r>
          </a:p>
          <a:p>
            <a:pPr algn="ctr"/>
            <a:r>
              <a:rPr lang="fr-FR" sz="800" b="1" dirty="0">
                <a:solidFill>
                  <a:srgbClr val="00B050"/>
                </a:solidFill>
                <a:effectLst>
                  <a:outerShdw blurRad="38100" dist="38100" dir="2700000" algn="tl">
                    <a:srgbClr val="000000">
                      <a:alpha val="43137"/>
                    </a:srgbClr>
                  </a:outerShdw>
                </a:effectLst>
              </a:rPr>
              <a:t>SI 4</a:t>
            </a:r>
          </a:p>
          <a:p>
            <a:pPr algn="ctr"/>
            <a:r>
              <a:rPr lang="fr-FR" sz="800" b="1" dirty="0">
                <a:solidFill>
                  <a:srgbClr val="00B050"/>
                </a:solidFill>
                <a:effectLst>
                  <a:outerShdw blurRad="38100" dist="38100" dir="2700000" algn="tl">
                    <a:srgbClr val="000000">
                      <a:alpha val="43137"/>
                    </a:srgbClr>
                  </a:outerShdw>
                </a:effectLst>
              </a:rPr>
              <a:t>89,4 Km</a:t>
            </a:r>
            <a:r>
              <a:rPr lang="fr-FR" sz="800" b="1" dirty="0">
                <a:solidFill>
                  <a:schemeClr val="tx1"/>
                </a:solidFill>
              </a:rPr>
              <a:t>s</a:t>
            </a:r>
          </a:p>
          <a:p>
            <a:pPr algn="ctr"/>
            <a:endParaRPr lang="fr-FR" sz="600" b="1" dirty="0">
              <a:solidFill>
                <a:schemeClr val="tx1"/>
              </a:solidFill>
            </a:endParaRPr>
          </a:p>
          <a:p>
            <a:pPr algn="ctr"/>
            <a:endParaRPr lang="fr-FR" sz="600" b="1" dirty="0">
              <a:solidFill>
                <a:srgbClr val="66FF99"/>
              </a:solidFill>
            </a:endParaRPr>
          </a:p>
        </p:txBody>
      </p:sp>
      <p:sp>
        <p:nvSpPr>
          <p:cNvPr id="22" name="Bulle narrative : rectangle 21">
            <a:extLst>
              <a:ext uri="{FF2B5EF4-FFF2-40B4-BE49-F238E27FC236}">
                <a16:creationId xmlns:a16="http://schemas.microsoft.com/office/drawing/2014/main" id="{73FD682D-921B-4A5B-9849-EA9C356D95D9}"/>
              </a:ext>
            </a:extLst>
          </p:cNvPr>
          <p:cNvSpPr/>
          <p:nvPr/>
        </p:nvSpPr>
        <p:spPr>
          <a:xfrm>
            <a:off x="5373216" y="3198839"/>
            <a:ext cx="632362" cy="798654"/>
          </a:xfrm>
          <a:prstGeom prst="wedgeRectCallout">
            <a:avLst>
              <a:gd name="adj1" fmla="val 100614"/>
              <a:gd name="adj2" fmla="val 15316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00" b="1" dirty="0">
              <a:solidFill>
                <a:srgbClr val="FF0000"/>
              </a:solidFill>
            </a:endParaRPr>
          </a:p>
          <a:p>
            <a:pPr algn="ctr"/>
            <a:endParaRPr lang="fr-FR" sz="600" b="1" dirty="0">
              <a:solidFill>
                <a:srgbClr val="FF0000"/>
              </a:solidFill>
            </a:endParaRPr>
          </a:p>
          <a:p>
            <a:pPr algn="ctr"/>
            <a:r>
              <a:rPr lang="fr-FR" sz="800" dirty="0">
                <a:solidFill>
                  <a:srgbClr val="FF0000"/>
                </a:solidFill>
              </a:rPr>
              <a:t>MG 3</a:t>
            </a:r>
          </a:p>
          <a:p>
            <a:pPr algn="ctr"/>
            <a:r>
              <a:rPr lang="fr-FR" sz="800" b="1" dirty="0">
                <a:solidFill>
                  <a:srgbClr val="FF0000"/>
                </a:solidFill>
              </a:rPr>
              <a:t>62,7 Kms</a:t>
            </a:r>
          </a:p>
          <a:p>
            <a:pPr algn="ctr"/>
            <a:r>
              <a:rPr lang="fr-FR" sz="800" b="1" dirty="0">
                <a:solidFill>
                  <a:srgbClr val="FF0000"/>
                </a:solidFill>
              </a:rPr>
              <a:t>MG 4</a:t>
            </a:r>
          </a:p>
          <a:p>
            <a:pPr algn="ctr"/>
            <a:r>
              <a:rPr lang="fr-FR" sz="800" b="1" dirty="0">
                <a:solidFill>
                  <a:srgbClr val="FF0000"/>
                </a:solidFill>
              </a:rPr>
              <a:t>80,5  Kms</a:t>
            </a:r>
          </a:p>
          <a:p>
            <a:pPr algn="ctr"/>
            <a:r>
              <a:rPr lang="fr-FR" sz="800" b="1" dirty="0">
                <a:solidFill>
                  <a:srgbClr val="FF0000"/>
                </a:solidFill>
              </a:rPr>
              <a:t>MG 5</a:t>
            </a:r>
          </a:p>
          <a:p>
            <a:pPr algn="ctr"/>
            <a:r>
              <a:rPr lang="fr-FR" sz="800" b="1" dirty="0">
                <a:solidFill>
                  <a:srgbClr val="FF0000"/>
                </a:solidFill>
              </a:rPr>
              <a:t>98,3 Kms</a:t>
            </a:r>
          </a:p>
          <a:p>
            <a:pPr algn="ctr"/>
            <a:endParaRPr lang="fr-FR" sz="600" b="1" dirty="0">
              <a:solidFill>
                <a:srgbClr val="FF0000"/>
              </a:solidFill>
            </a:endParaRPr>
          </a:p>
          <a:p>
            <a:pPr algn="ctr"/>
            <a:endParaRPr lang="fr-FR" sz="600" b="1" dirty="0">
              <a:solidFill>
                <a:srgbClr val="FF0000"/>
              </a:solidFill>
            </a:endParaRPr>
          </a:p>
        </p:txBody>
      </p:sp>
      <p:sp>
        <p:nvSpPr>
          <p:cNvPr id="23" name="Rectangle 22">
            <a:extLst>
              <a:ext uri="{FF2B5EF4-FFF2-40B4-BE49-F238E27FC236}">
                <a16:creationId xmlns:a16="http://schemas.microsoft.com/office/drawing/2014/main" id="{6085A729-B592-40E0-AC98-2AB22B6200F8}"/>
              </a:ext>
            </a:extLst>
          </p:cNvPr>
          <p:cNvSpPr/>
          <p:nvPr/>
        </p:nvSpPr>
        <p:spPr>
          <a:xfrm>
            <a:off x="509468" y="4572000"/>
            <a:ext cx="381836" cy="248209"/>
          </a:xfrm>
          <a:prstGeom prst="rect">
            <a:avLst/>
          </a:prstGeom>
        </p:spPr>
        <p:txBody>
          <a:bodyPr wrap="none">
            <a:spAutoFit/>
          </a:bodyPr>
          <a:lstStyle/>
          <a:p>
            <a:r>
              <a:rPr lang="fr-FR" sz="1013" b="1" dirty="0">
                <a:solidFill>
                  <a:srgbClr val="FF0000"/>
                </a:solidFill>
                <a:effectLst>
                  <a:outerShdw blurRad="38100" dist="38100" dir="2700000" algn="tl">
                    <a:srgbClr val="000000">
                      <a:alpha val="43137"/>
                    </a:srgbClr>
                  </a:outerShdw>
                </a:effectLst>
              </a:rPr>
              <a:t>MG</a:t>
            </a:r>
          </a:p>
        </p:txBody>
      </p:sp>
      <p:sp>
        <p:nvSpPr>
          <p:cNvPr id="24" name="Rectangle 23">
            <a:extLst>
              <a:ext uri="{FF2B5EF4-FFF2-40B4-BE49-F238E27FC236}">
                <a16:creationId xmlns:a16="http://schemas.microsoft.com/office/drawing/2014/main" id="{6D5AAD73-1EE4-4645-9BD1-8FDDF510E2C3}"/>
              </a:ext>
            </a:extLst>
          </p:cNvPr>
          <p:cNvSpPr/>
          <p:nvPr/>
        </p:nvSpPr>
        <p:spPr>
          <a:xfrm>
            <a:off x="1646133" y="3717009"/>
            <a:ext cx="381836" cy="248209"/>
          </a:xfrm>
          <a:prstGeom prst="rect">
            <a:avLst/>
          </a:prstGeom>
        </p:spPr>
        <p:txBody>
          <a:bodyPr wrap="none">
            <a:spAutoFit/>
          </a:bodyPr>
          <a:lstStyle/>
          <a:p>
            <a:r>
              <a:rPr lang="fr-FR" sz="1013" b="1" dirty="0">
                <a:solidFill>
                  <a:srgbClr val="FF0000"/>
                </a:solidFill>
                <a:effectLst>
                  <a:outerShdw blurRad="38100" dist="38100" dir="2700000" algn="tl">
                    <a:srgbClr val="000000">
                      <a:alpha val="43137"/>
                    </a:srgbClr>
                  </a:outerShdw>
                </a:effectLst>
              </a:rPr>
              <a:t>MG</a:t>
            </a:r>
          </a:p>
        </p:txBody>
      </p:sp>
      <p:sp>
        <p:nvSpPr>
          <p:cNvPr id="25" name="Rectangle 24">
            <a:extLst>
              <a:ext uri="{FF2B5EF4-FFF2-40B4-BE49-F238E27FC236}">
                <a16:creationId xmlns:a16="http://schemas.microsoft.com/office/drawing/2014/main" id="{AD87B070-77B7-4F15-9244-F9CB04E37761}"/>
              </a:ext>
            </a:extLst>
          </p:cNvPr>
          <p:cNvSpPr/>
          <p:nvPr/>
        </p:nvSpPr>
        <p:spPr>
          <a:xfrm>
            <a:off x="6286346" y="4756906"/>
            <a:ext cx="381836" cy="248209"/>
          </a:xfrm>
          <a:prstGeom prst="rect">
            <a:avLst/>
          </a:prstGeom>
        </p:spPr>
        <p:txBody>
          <a:bodyPr wrap="none">
            <a:spAutoFit/>
          </a:bodyPr>
          <a:lstStyle/>
          <a:p>
            <a:r>
              <a:rPr lang="fr-FR" sz="1013" b="1" dirty="0">
                <a:solidFill>
                  <a:srgbClr val="FF0000"/>
                </a:solidFill>
                <a:effectLst>
                  <a:outerShdw blurRad="38100" dist="38100" dir="2700000" algn="tl">
                    <a:srgbClr val="000000">
                      <a:alpha val="43137"/>
                    </a:srgbClr>
                  </a:outerShdw>
                </a:effectLst>
              </a:rPr>
              <a:t>MG</a:t>
            </a:r>
          </a:p>
        </p:txBody>
      </p:sp>
      <p:sp>
        <p:nvSpPr>
          <p:cNvPr id="26" name="Rectangle 25">
            <a:extLst>
              <a:ext uri="{FF2B5EF4-FFF2-40B4-BE49-F238E27FC236}">
                <a16:creationId xmlns:a16="http://schemas.microsoft.com/office/drawing/2014/main" id="{FF570DD9-A852-495C-9F65-43AD3959C590}"/>
              </a:ext>
            </a:extLst>
          </p:cNvPr>
          <p:cNvSpPr/>
          <p:nvPr/>
        </p:nvSpPr>
        <p:spPr>
          <a:xfrm>
            <a:off x="2348880" y="6173775"/>
            <a:ext cx="292068" cy="265457"/>
          </a:xfrm>
          <a:prstGeom prst="rect">
            <a:avLst/>
          </a:prstGeom>
          <a:solidFill>
            <a:schemeClr val="bg1"/>
          </a:solidFill>
          <a:ln>
            <a:solidFill>
              <a:srgbClr val="00B050"/>
            </a:solidFill>
          </a:ln>
        </p:spPr>
        <p:txBody>
          <a:bodyPr wrap="square">
            <a:spAutoFit/>
          </a:bodyPr>
          <a:lstStyle/>
          <a:p>
            <a:r>
              <a:rPr lang="fr-FR" sz="1125" b="1" dirty="0">
                <a:solidFill>
                  <a:schemeClr val="accent6"/>
                </a:solidFill>
                <a:effectLst>
                  <a:outerShdw blurRad="38100" dist="38100" dir="2700000" algn="tl">
                    <a:srgbClr val="000000">
                      <a:alpha val="43137"/>
                    </a:srgbClr>
                  </a:outerShdw>
                </a:effectLst>
              </a:rPr>
              <a:t>SI</a:t>
            </a:r>
          </a:p>
        </p:txBody>
      </p:sp>
      <p:sp>
        <p:nvSpPr>
          <p:cNvPr id="27" name="Rectangle 26">
            <a:extLst>
              <a:ext uri="{FF2B5EF4-FFF2-40B4-BE49-F238E27FC236}">
                <a16:creationId xmlns:a16="http://schemas.microsoft.com/office/drawing/2014/main" id="{A28181E7-482E-4554-BF2A-928A77216B21}"/>
              </a:ext>
            </a:extLst>
          </p:cNvPr>
          <p:cNvSpPr/>
          <p:nvPr/>
        </p:nvSpPr>
        <p:spPr>
          <a:xfrm>
            <a:off x="4496857" y="4175760"/>
            <a:ext cx="292068" cy="265457"/>
          </a:xfrm>
          <a:prstGeom prst="rect">
            <a:avLst/>
          </a:prstGeom>
          <a:solidFill>
            <a:schemeClr val="bg1"/>
          </a:solidFill>
          <a:ln>
            <a:solidFill>
              <a:srgbClr val="00B050"/>
            </a:solidFill>
          </a:ln>
        </p:spPr>
        <p:txBody>
          <a:bodyPr wrap="none">
            <a:spAutoFit/>
          </a:bodyPr>
          <a:lstStyle/>
          <a:p>
            <a:r>
              <a:rPr lang="fr-FR" sz="1125" b="1" dirty="0">
                <a:solidFill>
                  <a:schemeClr val="accent6"/>
                </a:solidFill>
                <a:effectLst>
                  <a:outerShdw blurRad="38100" dist="38100" dir="2700000" algn="tl">
                    <a:srgbClr val="000000">
                      <a:alpha val="43137"/>
                    </a:srgbClr>
                  </a:outerShdw>
                </a:effectLst>
              </a:rPr>
              <a:t>SI</a:t>
            </a:r>
          </a:p>
        </p:txBody>
      </p:sp>
      <p:pic>
        <p:nvPicPr>
          <p:cNvPr id="28" name="Image 27">
            <a:extLst>
              <a:ext uri="{FF2B5EF4-FFF2-40B4-BE49-F238E27FC236}">
                <a16:creationId xmlns:a16="http://schemas.microsoft.com/office/drawing/2014/main" id="{4B854A61-20CD-46F4-B65F-3849425183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24" y="41874"/>
            <a:ext cx="1738460" cy="352784"/>
          </a:xfrm>
          <a:prstGeom prst="rect">
            <a:avLst/>
          </a:prstGeom>
        </p:spPr>
      </p:pic>
      <p:pic>
        <p:nvPicPr>
          <p:cNvPr id="4" name="Image 3">
            <a:extLst>
              <a:ext uri="{FF2B5EF4-FFF2-40B4-BE49-F238E27FC236}">
                <a16:creationId xmlns:a16="http://schemas.microsoft.com/office/drawing/2014/main" id="{CE92248A-CE15-42AE-B14D-DE500DDB56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830682"/>
            <a:ext cx="6858000" cy="1320456"/>
          </a:xfrm>
          <a:prstGeom prst="rect">
            <a:avLst/>
          </a:prstGeom>
        </p:spPr>
      </p:pic>
    </p:spTree>
    <p:extLst>
      <p:ext uri="{BB962C8B-B14F-4D97-AF65-F5344CB8AC3E}">
        <p14:creationId xmlns:p14="http://schemas.microsoft.com/office/powerpoint/2010/main" val="390281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A7C351C-5508-40EB-A1DD-E2C53EC5B8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247" y="218209"/>
            <a:ext cx="5542317" cy="1124696"/>
          </a:xfrm>
          <a:prstGeom prst="rect">
            <a:avLst/>
          </a:prstGeom>
        </p:spPr>
      </p:pic>
      <p:sp>
        <p:nvSpPr>
          <p:cNvPr id="7" name="Rectangle 6">
            <a:extLst>
              <a:ext uri="{FF2B5EF4-FFF2-40B4-BE49-F238E27FC236}">
                <a16:creationId xmlns:a16="http://schemas.microsoft.com/office/drawing/2014/main" id="{57002698-FA8D-426C-AF57-AF4137D344DD}"/>
              </a:ext>
            </a:extLst>
          </p:cNvPr>
          <p:cNvSpPr/>
          <p:nvPr/>
        </p:nvSpPr>
        <p:spPr>
          <a:xfrm>
            <a:off x="0" y="6796149"/>
            <a:ext cx="6858826" cy="2308324"/>
          </a:xfrm>
          <a:prstGeom prst="rect">
            <a:avLst/>
          </a:prstGeom>
          <a:solidFill>
            <a:srgbClr val="00CC66"/>
          </a:solidFill>
        </p:spPr>
        <p:txBody>
          <a:bodyPr wrap="square">
            <a:spAutoFit/>
          </a:bodyPr>
          <a:lstStyle/>
          <a:p>
            <a:r>
              <a:rPr lang="fr-FR" sz="1200" b="1" dirty="0"/>
              <a:t> Le classement meilleur animateur :</a:t>
            </a:r>
          </a:p>
          <a:p>
            <a:endParaRPr lang="fr-FR" sz="1200" dirty="0"/>
          </a:p>
          <a:p>
            <a:r>
              <a:rPr lang="fr-FR" sz="1200" b="1" dirty="0"/>
              <a:t> </a:t>
            </a:r>
            <a:endParaRPr lang="fr-FR" sz="1200" dirty="0"/>
          </a:p>
          <a:p>
            <a:pPr lvl="0"/>
            <a:r>
              <a:rPr lang="fr-FR" sz="1200" dirty="0"/>
              <a:t>	- Km 20,3 : Entré Chauvigné</a:t>
            </a:r>
          </a:p>
          <a:p>
            <a:pPr lvl="0"/>
            <a:r>
              <a:rPr lang="fr-FR" sz="1200" dirty="0"/>
              <a:t>	- Km 53,1  : D17  Sortie de la Selle en Cogles</a:t>
            </a:r>
          </a:p>
          <a:p>
            <a:pPr lvl="0"/>
            <a:r>
              <a:rPr lang="fr-FR" sz="1200" dirty="0"/>
              <a:t>	- Km 71,6 : 2</a:t>
            </a:r>
            <a:r>
              <a:rPr lang="fr-FR" sz="1200" baseline="30000" dirty="0"/>
              <a:t>ème</a:t>
            </a:r>
            <a:r>
              <a:rPr lang="fr-FR" sz="1200" dirty="0"/>
              <a:t> passage sur la ligne d’arrivée à le Chatellier</a:t>
            </a:r>
          </a:p>
          <a:p>
            <a:pPr lvl="0"/>
            <a:r>
              <a:rPr lang="fr-FR" sz="1200" dirty="0"/>
              <a:t>                           - Km 89,4 : 4</a:t>
            </a:r>
            <a:r>
              <a:rPr lang="fr-FR" sz="1200" baseline="30000" dirty="0"/>
              <a:t>ème</a:t>
            </a:r>
            <a:r>
              <a:rPr lang="fr-FR" sz="1200" dirty="0"/>
              <a:t> passage sur la ligne d’arrivée à le Chatellier </a:t>
            </a:r>
          </a:p>
          <a:p>
            <a:pPr lvl="0"/>
            <a:endParaRPr lang="fr-FR" sz="1200" dirty="0">
              <a:solidFill>
                <a:srgbClr val="FF0000"/>
              </a:solidFill>
            </a:endParaRPr>
          </a:p>
          <a:p>
            <a:r>
              <a:rPr lang="fr-FR" sz="1200" dirty="0"/>
              <a:t>L’attribution des points s’établira de la façon suivante :  </a:t>
            </a:r>
          </a:p>
          <a:p>
            <a:r>
              <a:rPr lang="fr-FR" sz="1200" dirty="0"/>
              <a:t>    </a:t>
            </a:r>
          </a:p>
          <a:p>
            <a:r>
              <a:rPr lang="fr-FR" sz="1200" dirty="0"/>
              <a:t>   1</a:t>
            </a:r>
            <a:r>
              <a:rPr lang="fr-FR" sz="1200" baseline="30000" dirty="0"/>
              <a:t>er</a:t>
            </a:r>
            <a:r>
              <a:rPr lang="fr-FR" sz="1200" dirty="0"/>
              <a:t> : 6 Pts	2</a:t>
            </a:r>
            <a:r>
              <a:rPr lang="fr-FR" sz="1200" baseline="30000" dirty="0"/>
              <a:t>ème</a:t>
            </a:r>
            <a:r>
              <a:rPr lang="fr-FR" sz="1200" dirty="0"/>
              <a:t> : 4 Pts	3</a:t>
            </a:r>
            <a:r>
              <a:rPr lang="fr-FR" sz="1200" baseline="30000" dirty="0"/>
              <a:t>ème</a:t>
            </a:r>
            <a:r>
              <a:rPr lang="fr-FR" sz="1200" dirty="0"/>
              <a:t> : 2 Pts	4</a:t>
            </a:r>
            <a:r>
              <a:rPr lang="fr-FR" sz="1200" baseline="30000" dirty="0"/>
              <a:t>ème</a:t>
            </a:r>
            <a:r>
              <a:rPr lang="fr-FR" sz="1200" dirty="0"/>
              <a:t> : 1 Pt</a:t>
            </a:r>
          </a:p>
          <a:p>
            <a:endParaRPr lang="fr-FR" sz="1200" dirty="0"/>
          </a:p>
        </p:txBody>
      </p:sp>
      <p:sp>
        <p:nvSpPr>
          <p:cNvPr id="2" name="ZoneTexte 1">
            <a:extLst>
              <a:ext uri="{FF2B5EF4-FFF2-40B4-BE49-F238E27FC236}">
                <a16:creationId xmlns:a16="http://schemas.microsoft.com/office/drawing/2014/main" id="{0DE92DAA-9A0C-4717-8B4B-3D3168B0AECE}"/>
              </a:ext>
            </a:extLst>
          </p:cNvPr>
          <p:cNvSpPr txBox="1"/>
          <p:nvPr/>
        </p:nvSpPr>
        <p:spPr>
          <a:xfrm>
            <a:off x="0" y="4572000"/>
            <a:ext cx="6858000" cy="1131706"/>
          </a:xfrm>
          <a:prstGeom prst="rect">
            <a:avLst/>
          </a:prstGeom>
          <a:solidFill>
            <a:schemeClr val="accent4">
              <a:lumMod val="20000"/>
              <a:lumOff val="80000"/>
            </a:schemeClr>
          </a:solidFill>
          <a:ln>
            <a:noFill/>
          </a:ln>
        </p:spPr>
        <p:txBody>
          <a:bodyPr wrap="square" rtlCol="0">
            <a:spAutoFit/>
          </a:bodyPr>
          <a:lstStyle/>
          <a:p>
            <a:endParaRPr lang="fr-FR" dirty="0"/>
          </a:p>
        </p:txBody>
      </p:sp>
      <p:sp>
        <p:nvSpPr>
          <p:cNvPr id="8" name="Rectangle 7">
            <a:extLst>
              <a:ext uri="{FF2B5EF4-FFF2-40B4-BE49-F238E27FC236}">
                <a16:creationId xmlns:a16="http://schemas.microsoft.com/office/drawing/2014/main" id="{73C470E2-9FE6-41FA-A2C4-715A2EE24903}"/>
              </a:ext>
            </a:extLst>
          </p:cNvPr>
          <p:cNvSpPr/>
          <p:nvPr/>
        </p:nvSpPr>
        <p:spPr>
          <a:xfrm>
            <a:off x="-826" y="4542422"/>
            <a:ext cx="6858826" cy="2262158"/>
          </a:xfrm>
          <a:prstGeom prst="rect">
            <a:avLst/>
          </a:prstGeom>
          <a:solidFill>
            <a:srgbClr val="FF0000"/>
          </a:solidFill>
        </p:spPr>
        <p:txBody>
          <a:bodyPr wrap="square">
            <a:spAutoFit/>
          </a:bodyPr>
          <a:lstStyle/>
          <a:p>
            <a:r>
              <a:rPr lang="fr-FR" sz="1200" b="1" dirty="0">
                <a:solidFill>
                  <a:schemeClr val="bg1"/>
                </a:solidFill>
              </a:rPr>
              <a:t> Le classement meilleur grimpeur :</a:t>
            </a:r>
            <a:endParaRPr lang="fr-FR" sz="1200" dirty="0">
              <a:solidFill>
                <a:schemeClr val="bg1"/>
              </a:solidFill>
            </a:endParaRPr>
          </a:p>
          <a:p>
            <a:r>
              <a:rPr lang="fr-FR" sz="1200" b="1" dirty="0">
                <a:solidFill>
                  <a:schemeClr val="bg1"/>
                </a:solidFill>
              </a:rPr>
              <a:t> </a:t>
            </a:r>
            <a:r>
              <a:rPr lang="fr-FR" sz="1200" dirty="0">
                <a:solidFill>
                  <a:schemeClr val="bg1"/>
                </a:solidFill>
              </a:rPr>
              <a:t> </a:t>
            </a:r>
          </a:p>
          <a:p>
            <a:pPr lvl="0"/>
            <a:r>
              <a:rPr lang="fr-FR" sz="1200" dirty="0">
                <a:solidFill>
                  <a:schemeClr val="bg1"/>
                </a:solidFill>
              </a:rPr>
              <a:t>	- Km 32,6 : Côte du Haut Houx  Antrain</a:t>
            </a:r>
          </a:p>
          <a:p>
            <a:pPr lvl="0"/>
            <a:r>
              <a:rPr lang="fr-FR" sz="1200" dirty="0">
                <a:solidFill>
                  <a:schemeClr val="bg1"/>
                </a:solidFill>
              </a:rPr>
              <a:t>	- Km 39,9 : Côte de  La Choix avant  Saint Ouen la Rouerie</a:t>
            </a:r>
          </a:p>
          <a:p>
            <a:pPr lvl="0"/>
            <a:r>
              <a:rPr lang="fr-FR" sz="1200" dirty="0">
                <a:solidFill>
                  <a:schemeClr val="bg1"/>
                </a:solidFill>
              </a:rPr>
              <a:t>	- Km  62,7 :1er passage sur la ligne d’arrivée à le Chatellier</a:t>
            </a:r>
          </a:p>
          <a:p>
            <a:pPr lvl="0"/>
            <a:r>
              <a:rPr lang="fr-FR" sz="1200" dirty="0">
                <a:solidFill>
                  <a:schemeClr val="bg1"/>
                </a:solidFill>
              </a:rPr>
              <a:t>	- Km  80,5 : 3</a:t>
            </a:r>
            <a:r>
              <a:rPr lang="fr-FR" sz="1200" baseline="30000" dirty="0">
                <a:solidFill>
                  <a:schemeClr val="bg1"/>
                </a:solidFill>
              </a:rPr>
              <a:t>ème</a:t>
            </a:r>
            <a:r>
              <a:rPr lang="fr-FR" sz="1200" dirty="0">
                <a:solidFill>
                  <a:schemeClr val="bg1"/>
                </a:solidFill>
              </a:rPr>
              <a:t> passage sur la ligne d’arrivée à le Chatellier</a:t>
            </a:r>
          </a:p>
          <a:p>
            <a:pPr lvl="0"/>
            <a:r>
              <a:rPr lang="fr-FR" sz="1200" dirty="0">
                <a:solidFill>
                  <a:schemeClr val="bg1"/>
                </a:solidFill>
              </a:rPr>
              <a:t>	- Km  98,3 : 5</a:t>
            </a:r>
            <a:r>
              <a:rPr lang="fr-FR" sz="1200" baseline="30000" dirty="0">
                <a:solidFill>
                  <a:schemeClr val="bg1"/>
                </a:solidFill>
              </a:rPr>
              <a:t>ème</a:t>
            </a:r>
            <a:r>
              <a:rPr lang="fr-FR" sz="1200" dirty="0">
                <a:solidFill>
                  <a:schemeClr val="bg1"/>
                </a:solidFill>
              </a:rPr>
              <a:t> passage sur la ligne d’arrivée à le Chatellier</a:t>
            </a:r>
          </a:p>
          <a:p>
            <a:pPr lvl="0"/>
            <a:r>
              <a:rPr lang="fr-FR" sz="1200" dirty="0">
                <a:solidFill>
                  <a:schemeClr val="bg1"/>
                </a:solidFill>
              </a:rPr>
              <a:t> </a:t>
            </a:r>
          </a:p>
          <a:p>
            <a:r>
              <a:rPr lang="fr-FR" sz="1200" dirty="0">
                <a:solidFill>
                  <a:schemeClr val="bg1"/>
                </a:solidFill>
              </a:rPr>
              <a:t>L’attribution des points s’établira de la façon suivante :  </a:t>
            </a:r>
          </a:p>
          <a:p>
            <a:r>
              <a:rPr lang="fr-FR" sz="1200" dirty="0">
                <a:solidFill>
                  <a:schemeClr val="bg1"/>
                </a:solidFill>
              </a:rPr>
              <a:t>    </a:t>
            </a:r>
          </a:p>
          <a:p>
            <a:r>
              <a:rPr lang="fr-FR" sz="1200" dirty="0">
                <a:solidFill>
                  <a:schemeClr val="bg1"/>
                </a:solidFill>
              </a:rPr>
              <a:t>   1</a:t>
            </a:r>
            <a:r>
              <a:rPr lang="fr-FR" sz="1200" baseline="30000" dirty="0">
                <a:solidFill>
                  <a:schemeClr val="bg1"/>
                </a:solidFill>
              </a:rPr>
              <a:t>er</a:t>
            </a:r>
            <a:r>
              <a:rPr lang="fr-FR" sz="1200" dirty="0">
                <a:solidFill>
                  <a:schemeClr val="bg1"/>
                </a:solidFill>
              </a:rPr>
              <a:t> : 6 Pts	2</a:t>
            </a:r>
            <a:r>
              <a:rPr lang="fr-FR" sz="1200" baseline="30000" dirty="0">
                <a:solidFill>
                  <a:schemeClr val="bg1"/>
                </a:solidFill>
              </a:rPr>
              <a:t>ème</a:t>
            </a:r>
            <a:r>
              <a:rPr lang="fr-FR" sz="1200" dirty="0">
                <a:solidFill>
                  <a:schemeClr val="bg1"/>
                </a:solidFill>
              </a:rPr>
              <a:t> : 4 Pts	3</a:t>
            </a:r>
            <a:r>
              <a:rPr lang="fr-FR" sz="1200" baseline="30000" dirty="0">
                <a:solidFill>
                  <a:schemeClr val="bg1"/>
                </a:solidFill>
              </a:rPr>
              <a:t>ème</a:t>
            </a:r>
            <a:r>
              <a:rPr lang="fr-FR" sz="1200" dirty="0">
                <a:solidFill>
                  <a:schemeClr val="bg1"/>
                </a:solidFill>
              </a:rPr>
              <a:t> : 2 Pts	4</a:t>
            </a:r>
            <a:r>
              <a:rPr lang="fr-FR" sz="1200" baseline="30000" dirty="0">
                <a:solidFill>
                  <a:schemeClr val="bg1"/>
                </a:solidFill>
              </a:rPr>
              <a:t>ème</a:t>
            </a:r>
            <a:r>
              <a:rPr lang="fr-FR" sz="1200" dirty="0">
                <a:solidFill>
                  <a:schemeClr val="bg1"/>
                </a:solidFill>
              </a:rPr>
              <a:t> : 1 Pt</a:t>
            </a:r>
          </a:p>
          <a:p>
            <a:r>
              <a:rPr lang="fr-FR" sz="900" dirty="0">
                <a:solidFill>
                  <a:schemeClr val="bg1"/>
                </a:solidFill>
              </a:rPr>
              <a:t> </a:t>
            </a:r>
          </a:p>
        </p:txBody>
      </p:sp>
      <p:pic>
        <p:nvPicPr>
          <p:cNvPr id="4" name="Image 3">
            <a:extLst>
              <a:ext uri="{FF2B5EF4-FFF2-40B4-BE49-F238E27FC236}">
                <a16:creationId xmlns:a16="http://schemas.microsoft.com/office/drawing/2014/main" id="{FCF278A9-BE38-4818-84EB-B95E122BEE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 y="1908929"/>
            <a:ext cx="6858000" cy="2618704"/>
          </a:xfrm>
          <a:prstGeom prst="rect">
            <a:avLst/>
          </a:prstGeom>
        </p:spPr>
      </p:pic>
    </p:spTree>
    <p:extLst>
      <p:ext uri="{BB962C8B-B14F-4D97-AF65-F5344CB8AC3E}">
        <p14:creationId xmlns:p14="http://schemas.microsoft.com/office/powerpoint/2010/main" val="1677628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l="134" b="11512"/>
          <a:stretch/>
        </p:blipFill>
        <p:spPr>
          <a:xfrm>
            <a:off x="9011" y="5873271"/>
            <a:ext cx="6848989" cy="3230437"/>
          </a:xfrm>
          <a:prstGeom prst="rect">
            <a:avLst/>
          </a:prstGeom>
        </p:spPr>
      </p:pic>
      <p:pic>
        <p:nvPicPr>
          <p:cNvPr id="3" name="Image 2"/>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2931" t="11226" r="1648" b="6450"/>
          <a:stretch/>
        </p:blipFill>
        <p:spPr>
          <a:xfrm>
            <a:off x="4014" y="0"/>
            <a:ext cx="6867164" cy="4752528"/>
          </a:xfrm>
          <a:prstGeom prst="rect">
            <a:avLst/>
          </a:prstGeom>
        </p:spPr>
      </p:pic>
      <p:sp>
        <p:nvSpPr>
          <p:cNvPr id="4" name="ZoneTexte 3"/>
          <p:cNvSpPr txBox="1"/>
          <p:nvPr/>
        </p:nvSpPr>
        <p:spPr>
          <a:xfrm>
            <a:off x="1052736" y="1567661"/>
            <a:ext cx="2664296" cy="646331"/>
          </a:xfrm>
          <a:prstGeom prst="rect">
            <a:avLst/>
          </a:prstGeom>
          <a:noFill/>
        </p:spPr>
        <p:txBody>
          <a:bodyPr wrap="square" rtlCol="0">
            <a:spAutoFit/>
          </a:bodyPr>
          <a:lstStyle/>
          <a:p>
            <a:pPr algn="ctr"/>
            <a:r>
              <a:rPr lang="fr-FR" b="1" dirty="0">
                <a:solidFill>
                  <a:schemeClr val="bg1"/>
                </a:solidFill>
              </a:rPr>
              <a:t> Circuit Final </a:t>
            </a:r>
          </a:p>
          <a:p>
            <a:pPr algn="ctr"/>
            <a:r>
              <a:rPr lang="fr-FR" b="1" dirty="0">
                <a:solidFill>
                  <a:schemeClr val="bg1"/>
                </a:solidFill>
              </a:rPr>
              <a:t>8,900 Kms</a:t>
            </a:r>
          </a:p>
        </p:txBody>
      </p:sp>
      <p:sp>
        <p:nvSpPr>
          <p:cNvPr id="5" name="ZoneTexte 4"/>
          <p:cNvSpPr txBox="1"/>
          <p:nvPr/>
        </p:nvSpPr>
        <p:spPr>
          <a:xfrm>
            <a:off x="1268760" y="2440943"/>
            <a:ext cx="2664296" cy="646331"/>
          </a:xfrm>
          <a:prstGeom prst="rect">
            <a:avLst/>
          </a:prstGeom>
          <a:noFill/>
        </p:spPr>
        <p:txBody>
          <a:bodyPr wrap="square" rtlCol="0">
            <a:spAutoFit/>
          </a:bodyPr>
          <a:lstStyle/>
          <a:p>
            <a:pPr algn="ctr"/>
            <a:r>
              <a:rPr lang="fr-FR" b="1" dirty="0">
                <a:solidFill>
                  <a:schemeClr val="bg1"/>
                </a:solidFill>
              </a:rPr>
              <a:t> </a:t>
            </a:r>
            <a:r>
              <a:rPr lang="fr-FR" b="1" dirty="0"/>
              <a:t>Circuit Final </a:t>
            </a:r>
          </a:p>
          <a:p>
            <a:pPr algn="ctr"/>
            <a:r>
              <a:rPr lang="fr-FR" b="1" dirty="0"/>
              <a:t>8,900 Kms</a:t>
            </a:r>
          </a:p>
        </p:txBody>
      </p:sp>
      <p:sp>
        <p:nvSpPr>
          <p:cNvPr id="6" name="Bulle narrative : rectangle à coins arrondis 5"/>
          <p:cNvSpPr/>
          <p:nvPr/>
        </p:nvSpPr>
        <p:spPr>
          <a:xfrm>
            <a:off x="5517232" y="6588224"/>
            <a:ext cx="1008112" cy="308029"/>
          </a:xfrm>
          <a:prstGeom prst="wedgeRoundRectCallout">
            <a:avLst>
              <a:gd name="adj1" fmla="val -127960"/>
              <a:gd name="adj2" fmla="val 26355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Arrivée</a:t>
            </a:r>
          </a:p>
        </p:txBody>
      </p:sp>
      <p:sp>
        <p:nvSpPr>
          <p:cNvPr id="7" name="Bulle narrative : rectangle à coins arrondis 6"/>
          <p:cNvSpPr/>
          <p:nvPr/>
        </p:nvSpPr>
        <p:spPr>
          <a:xfrm>
            <a:off x="5151825" y="1582797"/>
            <a:ext cx="1008112" cy="308029"/>
          </a:xfrm>
          <a:prstGeom prst="wedgeRoundRectCallout">
            <a:avLst>
              <a:gd name="adj1" fmla="val -134777"/>
              <a:gd name="adj2" fmla="val 20706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Arrivée</a:t>
            </a:r>
          </a:p>
        </p:txBody>
      </p:sp>
      <p:pic>
        <p:nvPicPr>
          <p:cNvPr id="8" name="Graphique 7" descr="Avertissement"/>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47956" y="2965967"/>
            <a:ext cx="561857" cy="561857"/>
          </a:xfrm>
          <a:prstGeom prst="rect">
            <a:avLst/>
          </a:prstGeom>
        </p:spPr>
      </p:pic>
      <p:cxnSp>
        <p:nvCxnSpPr>
          <p:cNvPr id="10" name="Connecteur droit avec flèche 9"/>
          <p:cNvCxnSpPr>
            <a:cxnSpLocks/>
          </p:cNvCxnSpPr>
          <p:nvPr/>
        </p:nvCxnSpPr>
        <p:spPr>
          <a:xfrm flipH="1">
            <a:off x="2981843" y="3411039"/>
            <a:ext cx="393523" cy="473922"/>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pic>
        <p:nvPicPr>
          <p:cNvPr id="12" name="Graphique 11" descr="Avertissement"/>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28884" y="7812360"/>
            <a:ext cx="561857" cy="561857"/>
          </a:xfrm>
          <a:prstGeom prst="rect">
            <a:avLst/>
          </a:prstGeom>
        </p:spPr>
      </p:pic>
      <p:cxnSp>
        <p:nvCxnSpPr>
          <p:cNvPr id="13" name="Connecteur droit avec flèche 12"/>
          <p:cNvCxnSpPr>
            <a:cxnSpLocks/>
          </p:cNvCxnSpPr>
          <p:nvPr/>
        </p:nvCxnSpPr>
        <p:spPr>
          <a:xfrm flipH="1">
            <a:off x="3375366" y="8137256"/>
            <a:ext cx="347042" cy="53920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pic>
        <p:nvPicPr>
          <p:cNvPr id="9" name="Image 8"/>
          <p:cNvPicPr>
            <a:picLocks noChangeAspect="1"/>
          </p:cNvPicPr>
          <p:nvPr/>
        </p:nvPicPr>
        <p:blipFill>
          <a:blip r:embed="rId7"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3178" y="4761938"/>
            <a:ext cx="6858000" cy="1101923"/>
          </a:xfrm>
          <a:prstGeom prst="rect">
            <a:avLst/>
          </a:prstGeom>
          <a:ln>
            <a:solidFill>
              <a:srgbClr val="D51FBB"/>
            </a:solidFill>
          </a:ln>
        </p:spPr>
      </p:pic>
      <p:sp>
        <p:nvSpPr>
          <p:cNvPr id="14" name="ZoneTexte 13"/>
          <p:cNvSpPr txBox="1"/>
          <p:nvPr/>
        </p:nvSpPr>
        <p:spPr>
          <a:xfrm>
            <a:off x="3302986" y="54802"/>
            <a:ext cx="3222358" cy="584775"/>
          </a:xfrm>
          <a:prstGeom prst="rect">
            <a:avLst/>
          </a:prstGeom>
          <a:solidFill>
            <a:schemeClr val="bg1"/>
          </a:solidFill>
        </p:spPr>
        <p:txBody>
          <a:bodyPr wrap="square" rtlCol="0">
            <a:spAutoFit/>
          </a:bodyPr>
          <a:lstStyle/>
          <a:p>
            <a:r>
              <a:rPr lang="fr-FR" sz="3200" b="1" dirty="0"/>
              <a:t>Le circuit final</a:t>
            </a:r>
          </a:p>
        </p:txBody>
      </p:sp>
      <p:pic>
        <p:nvPicPr>
          <p:cNvPr id="15" name="Image 14">
            <a:extLst>
              <a:ext uri="{FF2B5EF4-FFF2-40B4-BE49-F238E27FC236}">
                <a16:creationId xmlns:a16="http://schemas.microsoft.com/office/drawing/2014/main" id="{64B351AF-A46B-4187-9B9A-1F4C455E000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624" y="41874"/>
            <a:ext cx="1440160" cy="292250"/>
          </a:xfrm>
          <a:prstGeom prst="rect">
            <a:avLst/>
          </a:prstGeom>
        </p:spPr>
      </p:pic>
    </p:spTree>
    <p:extLst>
      <p:ext uri="{BB962C8B-B14F-4D97-AF65-F5344CB8AC3E}">
        <p14:creationId xmlns:p14="http://schemas.microsoft.com/office/powerpoint/2010/main" val="913945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8E92FCBE-4BD8-4C04-ABD0-757360B1F35E}"/>
              </a:ext>
            </a:extLst>
          </p:cNvPr>
          <p:cNvGraphicFramePr>
            <a:graphicFrameLocks noGrp="1"/>
          </p:cNvGraphicFramePr>
          <p:nvPr>
            <p:extLst>
              <p:ext uri="{D42A27DB-BD31-4B8C-83A1-F6EECF244321}">
                <p14:modId xmlns:p14="http://schemas.microsoft.com/office/powerpoint/2010/main" val="3473289848"/>
              </p:ext>
            </p:extLst>
          </p:nvPr>
        </p:nvGraphicFramePr>
        <p:xfrm>
          <a:off x="0" y="0"/>
          <a:ext cx="6858000" cy="9080364"/>
        </p:xfrm>
        <a:graphic>
          <a:graphicData uri="http://schemas.openxmlformats.org/drawingml/2006/table">
            <a:tbl>
              <a:tblPr firstRow="1" firstCol="1" bandRow="1">
                <a:tableStyleId>{5C22544A-7EE6-4342-B048-85BDC9FD1C3A}</a:tableStyleId>
              </a:tblPr>
              <a:tblGrid>
                <a:gridCol w="624752">
                  <a:extLst>
                    <a:ext uri="{9D8B030D-6E8A-4147-A177-3AD203B41FA5}">
                      <a16:colId xmlns:a16="http://schemas.microsoft.com/office/drawing/2014/main" val="1564723463"/>
                    </a:ext>
                  </a:extLst>
                </a:gridCol>
                <a:gridCol w="3479226">
                  <a:extLst>
                    <a:ext uri="{9D8B030D-6E8A-4147-A177-3AD203B41FA5}">
                      <a16:colId xmlns:a16="http://schemas.microsoft.com/office/drawing/2014/main" val="1332023250"/>
                    </a:ext>
                  </a:extLst>
                </a:gridCol>
                <a:gridCol w="610092">
                  <a:extLst>
                    <a:ext uri="{9D8B030D-6E8A-4147-A177-3AD203B41FA5}">
                      <a16:colId xmlns:a16="http://schemas.microsoft.com/office/drawing/2014/main" val="3320805824"/>
                    </a:ext>
                  </a:extLst>
                </a:gridCol>
                <a:gridCol w="602096">
                  <a:extLst>
                    <a:ext uri="{9D8B030D-6E8A-4147-A177-3AD203B41FA5}">
                      <a16:colId xmlns:a16="http://schemas.microsoft.com/office/drawing/2014/main" val="2160046912"/>
                    </a:ext>
                  </a:extLst>
                </a:gridCol>
                <a:gridCol w="514149">
                  <a:extLst>
                    <a:ext uri="{9D8B030D-6E8A-4147-A177-3AD203B41FA5}">
                      <a16:colId xmlns:a16="http://schemas.microsoft.com/office/drawing/2014/main" val="2046905093"/>
                    </a:ext>
                  </a:extLst>
                </a:gridCol>
                <a:gridCol w="514149">
                  <a:extLst>
                    <a:ext uri="{9D8B030D-6E8A-4147-A177-3AD203B41FA5}">
                      <a16:colId xmlns:a16="http://schemas.microsoft.com/office/drawing/2014/main" val="4092350691"/>
                    </a:ext>
                  </a:extLst>
                </a:gridCol>
                <a:gridCol w="513536">
                  <a:extLst>
                    <a:ext uri="{9D8B030D-6E8A-4147-A177-3AD203B41FA5}">
                      <a16:colId xmlns:a16="http://schemas.microsoft.com/office/drawing/2014/main" val="3764454249"/>
                    </a:ext>
                  </a:extLst>
                </a:gridCol>
              </a:tblGrid>
              <a:tr h="180938">
                <a:tc gridSpan="7">
                  <a:txBody>
                    <a:bodyPr/>
                    <a:lstStyle/>
                    <a:p>
                      <a:pPr marL="5715" algn="ctr">
                        <a:lnSpc>
                          <a:spcPct val="107000"/>
                        </a:lnSpc>
                        <a:spcAft>
                          <a:spcPts val="0"/>
                        </a:spcAft>
                      </a:pPr>
                      <a:r>
                        <a:rPr lang="fr-FR" sz="900" dirty="0">
                          <a:effectLst/>
                        </a:rPr>
                        <a:t>TOUR DU COUESNON MARCHE DE BRETAGNE - SOUVENIR MARCEL BOUVIER</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878886027"/>
                  </a:ext>
                </a:extLst>
              </a:tr>
              <a:tr h="180938">
                <a:tc gridSpan="7">
                  <a:txBody>
                    <a:bodyPr/>
                    <a:lstStyle/>
                    <a:p>
                      <a:pPr marL="5715" algn="ctr">
                        <a:lnSpc>
                          <a:spcPct val="107000"/>
                        </a:lnSpc>
                        <a:spcAft>
                          <a:spcPts val="0"/>
                        </a:spcAft>
                      </a:pPr>
                      <a:r>
                        <a:rPr lang="fr-FR" sz="900" dirty="0">
                          <a:effectLst/>
                        </a:rPr>
                        <a:t>   ST GERMAIN EN COGLES – LE CHATELLIER (Etape 2) 107.200 KMS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FF000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165511824"/>
                  </a:ext>
                </a:extLst>
              </a:tr>
              <a:tr h="671137">
                <a:tc gridSpan="7">
                  <a:txBody>
                    <a:bodyPr/>
                    <a:lstStyle/>
                    <a:p>
                      <a:pPr marL="21590" algn="just">
                        <a:lnSpc>
                          <a:spcPct val="107000"/>
                        </a:lnSpc>
                        <a:spcAft>
                          <a:spcPts val="35"/>
                        </a:spcAft>
                      </a:pPr>
                      <a:r>
                        <a:rPr lang="fr-FR" sz="900" dirty="0">
                          <a:solidFill>
                            <a:schemeClr val="tx1"/>
                          </a:solidFill>
                          <a:effectLst/>
                        </a:rPr>
                        <a:t>Présentation des équipes : 13 H 15 Podium Pigeon à Saint Germain en </a:t>
                      </a:r>
                      <a:r>
                        <a:rPr lang="fr-FR" sz="900" dirty="0" err="1">
                          <a:solidFill>
                            <a:schemeClr val="tx1"/>
                          </a:solidFill>
                          <a:effectLst/>
                        </a:rPr>
                        <a:t>Cogles</a:t>
                      </a:r>
                      <a:r>
                        <a:rPr lang="fr-FR" sz="900" dirty="0">
                          <a:solidFill>
                            <a:schemeClr val="tx1"/>
                          </a:solidFill>
                          <a:effectLst/>
                        </a:rPr>
                        <a:t>                                                            </a:t>
                      </a:r>
                    </a:p>
                    <a:p>
                      <a:pPr marL="21590" algn="just">
                        <a:lnSpc>
                          <a:spcPct val="107000"/>
                        </a:lnSpc>
                        <a:spcAft>
                          <a:spcPts val="35"/>
                        </a:spcAft>
                      </a:pPr>
                      <a:r>
                        <a:rPr lang="fr-FR" sz="900" dirty="0">
                          <a:solidFill>
                            <a:schemeClr val="tx1"/>
                          </a:solidFill>
                          <a:effectLst/>
                        </a:rPr>
                        <a:t>Parcours en ligne : 62.7 kms + 6 tours de circuit de 8,9 kms : 53.4 kms                                                         </a:t>
                      </a:r>
                    </a:p>
                    <a:p>
                      <a:pPr marL="21590" algn="l">
                        <a:lnSpc>
                          <a:spcPct val="107000"/>
                        </a:lnSpc>
                        <a:spcAft>
                          <a:spcPts val="60"/>
                        </a:spcAft>
                      </a:pPr>
                      <a:r>
                        <a:rPr lang="fr-FR" sz="900" dirty="0">
                          <a:solidFill>
                            <a:schemeClr val="tx1"/>
                          </a:solidFill>
                          <a:effectLst/>
                        </a:rPr>
                        <a:t>Kilométrage total : 116,1 kms                                                                                                             </a:t>
                      </a:r>
                    </a:p>
                    <a:p>
                      <a:pPr marL="21590" algn="l">
                        <a:lnSpc>
                          <a:spcPct val="107000"/>
                        </a:lnSpc>
                        <a:spcAft>
                          <a:spcPts val="60"/>
                        </a:spcAft>
                      </a:pPr>
                      <a:r>
                        <a:rPr lang="fr-FR" sz="900" dirty="0">
                          <a:solidFill>
                            <a:schemeClr val="tx1"/>
                          </a:solidFill>
                          <a:effectLst/>
                        </a:rPr>
                        <a:t>DEPART FICTIF : Route de Montours, Sortie ST GERMAIN EN COGLES, à droite vers RD19 St Etienne en Cogles soit 2,6 kms neutralisé                             </a:t>
                      </a:r>
                      <a:endParaRPr lang="fr-FR" sz="9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FFFF0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6671470"/>
                  </a:ext>
                </a:extLst>
              </a:tr>
              <a:tr h="180938">
                <a:tc rowSpan="2">
                  <a:txBody>
                    <a:bodyPr/>
                    <a:lstStyle/>
                    <a:p>
                      <a:pPr marL="31750" algn="just">
                        <a:lnSpc>
                          <a:spcPct val="107000"/>
                        </a:lnSpc>
                        <a:spcAft>
                          <a:spcPts val="0"/>
                        </a:spcAft>
                      </a:pPr>
                      <a:r>
                        <a:rPr lang="fr-FR" sz="900" dirty="0">
                          <a:effectLst/>
                        </a:rPr>
                        <a:t>ROUTES</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nchor="ctr"/>
                </a:tc>
                <a:tc rowSpan="2">
                  <a:txBody>
                    <a:bodyPr/>
                    <a:lstStyle/>
                    <a:p>
                      <a:pPr marL="19050" algn="ctr">
                        <a:lnSpc>
                          <a:spcPct val="107000"/>
                        </a:lnSpc>
                        <a:spcAft>
                          <a:spcPts val="0"/>
                        </a:spcAft>
                      </a:pPr>
                      <a:r>
                        <a:rPr lang="fr-FR" sz="900" dirty="0">
                          <a:effectLst/>
                        </a:rPr>
                        <a:t>ITINERAIRE</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nchor="ctr"/>
                </a:tc>
                <a:tc gridSpan="2">
                  <a:txBody>
                    <a:bodyPr/>
                    <a:lstStyle/>
                    <a:p>
                      <a:pPr marL="16510" algn="ctr">
                        <a:lnSpc>
                          <a:spcPct val="107000"/>
                        </a:lnSpc>
                        <a:spcAft>
                          <a:spcPts val="0"/>
                        </a:spcAft>
                      </a:pPr>
                      <a:r>
                        <a:rPr lang="fr-FR" sz="900">
                          <a:effectLst/>
                        </a:rPr>
                        <a:t>KILOMETRAGE</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hMerge="1">
                  <a:txBody>
                    <a:bodyPr/>
                    <a:lstStyle/>
                    <a:p>
                      <a:endParaRPr lang="fr-FR"/>
                    </a:p>
                  </a:txBody>
                  <a:tcPr/>
                </a:tc>
                <a:tc gridSpan="3">
                  <a:txBody>
                    <a:bodyPr/>
                    <a:lstStyle/>
                    <a:p>
                      <a:pPr marL="151130" algn="l">
                        <a:lnSpc>
                          <a:spcPct val="107000"/>
                        </a:lnSpc>
                        <a:spcAft>
                          <a:spcPts val="0"/>
                        </a:spcAft>
                      </a:pPr>
                      <a:r>
                        <a:rPr lang="fr-FR" sz="900" dirty="0">
                          <a:effectLst/>
                        </a:rPr>
                        <a:t>MOYENNE HORAIRE</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398218205"/>
                  </a:ext>
                </a:extLst>
              </a:tr>
              <a:tr h="251926">
                <a:tc vMerge="1">
                  <a:txBody>
                    <a:bodyPr/>
                    <a:lstStyle/>
                    <a:p>
                      <a:endParaRPr lang="fr-FR"/>
                    </a:p>
                  </a:txBody>
                  <a:tcPr/>
                </a:tc>
                <a:tc vMerge="1">
                  <a:txBody>
                    <a:bodyPr/>
                    <a:lstStyle/>
                    <a:p>
                      <a:endParaRPr lang="fr-FR"/>
                    </a:p>
                  </a:txBody>
                  <a:tcPr/>
                </a:tc>
                <a:tc>
                  <a:txBody>
                    <a:bodyPr/>
                    <a:lstStyle/>
                    <a:p>
                      <a:pPr marL="80645" algn="l">
                        <a:lnSpc>
                          <a:spcPct val="107000"/>
                        </a:lnSpc>
                        <a:spcAft>
                          <a:spcPts val="0"/>
                        </a:spcAft>
                      </a:pPr>
                      <a:r>
                        <a:rPr lang="fr-FR" sz="800" dirty="0">
                          <a:effectLst/>
                        </a:rPr>
                        <a:t>PARCOURU</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nchor="ctr"/>
                </a:tc>
                <a:tc>
                  <a:txBody>
                    <a:bodyPr/>
                    <a:lstStyle/>
                    <a:p>
                      <a:pPr marL="10795" algn="ctr">
                        <a:lnSpc>
                          <a:spcPct val="107000"/>
                        </a:lnSpc>
                        <a:spcAft>
                          <a:spcPts val="40"/>
                        </a:spcAft>
                      </a:pPr>
                      <a:r>
                        <a:rPr lang="fr-FR" sz="800" dirty="0">
                          <a:effectLst/>
                        </a:rPr>
                        <a:t>A </a:t>
                      </a:r>
                    </a:p>
                    <a:p>
                      <a:pPr marL="36830" algn="just">
                        <a:lnSpc>
                          <a:spcPct val="107000"/>
                        </a:lnSpc>
                        <a:spcAft>
                          <a:spcPts val="0"/>
                        </a:spcAft>
                      </a:pPr>
                      <a:r>
                        <a:rPr lang="fr-FR" sz="800" dirty="0">
                          <a:effectLst/>
                        </a:rPr>
                        <a:t>PARCOURIR</a:t>
                      </a:r>
                      <a:endParaRPr lang="fr-F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53340" algn="just">
                        <a:lnSpc>
                          <a:spcPct val="107000"/>
                        </a:lnSpc>
                        <a:spcAft>
                          <a:spcPts val="0"/>
                        </a:spcAft>
                      </a:pPr>
                      <a:r>
                        <a:rPr lang="fr-FR" sz="900">
                          <a:effectLst/>
                        </a:rPr>
                        <a:t>36 km/h</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53340" algn="just">
                        <a:lnSpc>
                          <a:spcPct val="107000"/>
                        </a:lnSpc>
                        <a:spcAft>
                          <a:spcPts val="0"/>
                        </a:spcAft>
                      </a:pPr>
                      <a:r>
                        <a:rPr lang="fr-FR" sz="900">
                          <a:effectLst/>
                        </a:rPr>
                        <a:t>38 km/h</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53340" algn="just">
                        <a:lnSpc>
                          <a:spcPct val="107000"/>
                        </a:lnSpc>
                        <a:spcAft>
                          <a:spcPts val="0"/>
                        </a:spcAft>
                      </a:pPr>
                      <a:r>
                        <a:rPr lang="fr-FR" sz="900" dirty="0">
                          <a:effectLst/>
                        </a:rPr>
                        <a:t>40 km/h</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extLst>
                  <a:ext uri="{0D108BD9-81ED-4DB2-BD59-A6C34878D82A}">
                    <a16:rowId xmlns:a16="http://schemas.microsoft.com/office/drawing/2014/main" val="49497967"/>
                  </a:ext>
                </a:extLst>
              </a:tr>
              <a:tr h="185415">
                <a:tc>
                  <a:txBody>
                    <a:bodyPr/>
                    <a:lstStyle/>
                    <a:p>
                      <a:pPr marL="21590" algn="ctr">
                        <a:lnSpc>
                          <a:spcPct val="107000"/>
                        </a:lnSpc>
                        <a:spcAft>
                          <a:spcPts val="0"/>
                        </a:spcAft>
                      </a:pPr>
                      <a:r>
                        <a:rPr lang="fr-FR" sz="900">
                          <a:effectLst/>
                        </a:rPr>
                        <a:t>RD 17</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21590" algn="l">
                        <a:lnSpc>
                          <a:spcPct val="107000"/>
                        </a:lnSpc>
                        <a:spcAft>
                          <a:spcPts val="0"/>
                        </a:spcAft>
                      </a:pPr>
                      <a:r>
                        <a:rPr lang="fr-FR" sz="900" dirty="0">
                          <a:effectLst/>
                        </a:rPr>
                        <a:t>Départ Fictif : Près du cimetière St Germain en Cogles</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0.000</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8415" algn="ctr">
                        <a:lnSpc>
                          <a:spcPct val="107000"/>
                        </a:lnSpc>
                        <a:spcAft>
                          <a:spcPts val="0"/>
                        </a:spcAft>
                      </a:pPr>
                      <a:r>
                        <a:rPr lang="fr-FR" sz="900" dirty="0">
                          <a:effectLst/>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 </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 </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 </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extLst>
                  <a:ext uri="{0D108BD9-81ED-4DB2-BD59-A6C34878D82A}">
                    <a16:rowId xmlns:a16="http://schemas.microsoft.com/office/drawing/2014/main" val="850147853"/>
                  </a:ext>
                </a:extLst>
              </a:tr>
              <a:tr h="185415">
                <a:tc>
                  <a:txBody>
                    <a:bodyPr/>
                    <a:lstStyle/>
                    <a:p>
                      <a:pPr marL="21590" algn="ctr">
                        <a:lnSpc>
                          <a:spcPct val="107000"/>
                        </a:lnSpc>
                        <a:spcAft>
                          <a:spcPts val="0"/>
                        </a:spcAft>
                      </a:pPr>
                      <a:r>
                        <a:rPr lang="fr-FR" sz="900">
                          <a:effectLst/>
                        </a:rPr>
                        <a:t> </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21590" algn="l">
                        <a:lnSpc>
                          <a:spcPct val="107000"/>
                        </a:lnSpc>
                        <a:spcAft>
                          <a:spcPts val="0"/>
                        </a:spcAft>
                      </a:pPr>
                      <a:r>
                        <a:rPr lang="fr-FR" sz="900" dirty="0">
                          <a:effectLst/>
                        </a:rPr>
                        <a:t>Sortie Saint Germain en Cogles</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0.900</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8415" algn="ctr">
                        <a:lnSpc>
                          <a:spcPct val="107000"/>
                        </a:lnSpc>
                        <a:spcAft>
                          <a:spcPts val="0"/>
                        </a:spcAft>
                      </a:pPr>
                      <a:r>
                        <a:rPr lang="fr-FR" sz="900">
                          <a:effectLst/>
                        </a:rPr>
                        <a:t> </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 </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 </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 </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extLst>
                  <a:ext uri="{0D108BD9-81ED-4DB2-BD59-A6C34878D82A}">
                    <a16:rowId xmlns:a16="http://schemas.microsoft.com/office/drawing/2014/main" val="1167916054"/>
                  </a:ext>
                </a:extLst>
              </a:tr>
              <a:tr h="185415">
                <a:tc>
                  <a:txBody>
                    <a:bodyPr/>
                    <a:lstStyle/>
                    <a:p>
                      <a:pPr marL="21590" algn="ctr">
                        <a:lnSpc>
                          <a:spcPct val="107000"/>
                        </a:lnSpc>
                        <a:spcAft>
                          <a:spcPts val="0"/>
                        </a:spcAft>
                      </a:pPr>
                      <a:r>
                        <a:rPr lang="fr-FR" sz="900">
                          <a:effectLst/>
                        </a:rPr>
                        <a:t>RD19</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l">
                        <a:lnSpc>
                          <a:spcPct val="107000"/>
                        </a:lnSpc>
                        <a:spcAft>
                          <a:spcPts val="0"/>
                        </a:spcAft>
                      </a:pPr>
                      <a:r>
                        <a:rPr lang="fr-FR" sz="900">
                          <a:effectLst/>
                        </a:rPr>
                        <a:t>DEPART REEL : Tout droit au carrefour km 0 Marigny (2.600 kms)</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0.000</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8415" algn="ctr">
                        <a:lnSpc>
                          <a:spcPct val="107000"/>
                        </a:lnSpc>
                        <a:spcAft>
                          <a:spcPts val="0"/>
                        </a:spcAft>
                      </a:pPr>
                      <a:r>
                        <a:rPr lang="fr-FR" sz="900">
                          <a:effectLst/>
                        </a:rPr>
                        <a:t>107.2</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14 h 20</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14 h 20</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14 h 20</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extLst>
                  <a:ext uri="{0D108BD9-81ED-4DB2-BD59-A6C34878D82A}">
                    <a16:rowId xmlns:a16="http://schemas.microsoft.com/office/drawing/2014/main" val="1958533236"/>
                  </a:ext>
                </a:extLst>
              </a:tr>
              <a:tr h="185415">
                <a:tc>
                  <a:txBody>
                    <a:bodyPr/>
                    <a:lstStyle/>
                    <a:p>
                      <a:pPr marL="21590" algn="ctr">
                        <a:lnSpc>
                          <a:spcPct val="107000"/>
                        </a:lnSpc>
                        <a:spcAft>
                          <a:spcPts val="0"/>
                        </a:spcAft>
                      </a:pPr>
                      <a:r>
                        <a:rPr lang="fr-FR" sz="900">
                          <a:effectLst/>
                        </a:rPr>
                        <a:t>RD 103</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21590" algn="l">
                        <a:lnSpc>
                          <a:spcPct val="107000"/>
                        </a:lnSpc>
                        <a:spcAft>
                          <a:spcPts val="0"/>
                        </a:spcAft>
                      </a:pPr>
                      <a:r>
                        <a:rPr lang="fr-FR" sz="900" dirty="0">
                          <a:effectLst/>
                        </a:rPr>
                        <a:t>Entrée ST ETIENNE EN COGLES</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4.800</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algn="ctr">
                        <a:lnSpc>
                          <a:spcPct val="107000"/>
                        </a:lnSpc>
                        <a:spcAft>
                          <a:spcPts val="0"/>
                        </a:spcAft>
                      </a:pPr>
                      <a:r>
                        <a:rPr lang="fr-FR" sz="900">
                          <a:effectLst/>
                        </a:rPr>
                        <a:t>102.4</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14h28</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14.h27</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14h26</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extLst>
                  <a:ext uri="{0D108BD9-81ED-4DB2-BD59-A6C34878D82A}">
                    <a16:rowId xmlns:a16="http://schemas.microsoft.com/office/drawing/2014/main" val="2737081784"/>
                  </a:ext>
                </a:extLst>
              </a:tr>
              <a:tr h="185415">
                <a:tc>
                  <a:txBody>
                    <a:bodyPr/>
                    <a:lstStyle/>
                    <a:p>
                      <a:pPr marL="21590" algn="ctr">
                        <a:lnSpc>
                          <a:spcPct val="107000"/>
                        </a:lnSpc>
                        <a:spcAft>
                          <a:spcPts val="0"/>
                        </a:spcAft>
                      </a:pPr>
                      <a:r>
                        <a:rPr lang="fr-FR" sz="900">
                          <a:effectLst/>
                        </a:rPr>
                        <a:t>VC 85</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21590" algn="l">
                        <a:lnSpc>
                          <a:spcPct val="107000"/>
                        </a:lnSpc>
                        <a:spcAft>
                          <a:spcPts val="0"/>
                        </a:spcAft>
                      </a:pPr>
                      <a:r>
                        <a:rPr lang="fr-FR" sz="900" dirty="0">
                          <a:effectLst/>
                        </a:rPr>
                        <a:t>Sortie ST ETIENNE EN COGLES</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6.100</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algn="ctr">
                        <a:lnSpc>
                          <a:spcPct val="107000"/>
                        </a:lnSpc>
                        <a:spcAft>
                          <a:spcPts val="0"/>
                        </a:spcAft>
                      </a:pPr>
                      <a:r>
                        <a:rPr lang="fr-FR" sz="900">
                          <a:effectLst/>
                        </a:rPr>
                        <a:t>101.1</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14h30</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algn="ctr">
                        <a:lnSpc>
                          <a:spcPct val="107000"/>
                        </a:lnSpc>
                        <a:spcAft>
                          <a:spcPts val="0"/>
                        </a:spcAft>
                      </a:pPr>
                      <a:r>
                        <a:rPr lang="fr-FR" sz="900">
                          <a:effectLst/>
                        </a:rPr>
                        <a:t>14h29</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algn="ctr">
                        <a:lnSpc>
                          <a:spcPct val="107000"/>
                        </a:lnSpc>
                        <a:spcAft>
                          <a:spcPts val="0"/>
                        </a:spcAft>
                      </a:pPr>
                      <a:r>
                        <a:rPr lang="fr-FR" sz="900">
                          <a:effectLst/>
                        </a:rPr>
                        <a:t>14h28</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extLst>
                  <a:ext uri="{0D108BD9-81ED-4DB2-BD59-A6C34878D82A}">
                    <a16:rowId xmlns:a16="http://schemas.microsoft.com/office/drawing/2014/main" val="1430935511"/>
                  </a:ext>
                </a:extLst>
              </a:tr>
              <a:tr h="185415">
                <a:tc>
                  <a:txBody>
                    <a:bodyPr/>
                    <a:lstStyle/>
                    <a:p>
                      <a:pPr algn="ctr">
                        <a:lnSpc>
                          <a:spcPct val="107000"/>
                        </a:lnSpc>
                        <a:spcAft>
                          <a:spcPts val="0"/>
                        </a:spcAft>
                      </a:pPr>
                      <a:r>
                        <a:rPr lang="fr-FR" sz="900">
                          <a:effectLst/>
                        </a:rPr>
                        <a:t>VC 68</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algn="l">
                        <a:lnSpc>
                          <a:spcPct val="107000"/>
                        </a:lnSpc>
                        <a:spcAft>
                          <a:spcPts val="0"/>
                        </a:spcAft>
                      </a:pPr>
                      <a:r>
                        <a:rPr lang="fr-FR" sz="900" dirty="0">
                          <a:effectLst/>
                        </a:rPr>
                        <a:t>Entrée ST BRICE EN COGLES</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algn="ctr">
                        <a:lnSpc>
                          <a:spcPct val="107000"/>
                        </a:lnSpc>
                        <a:spcAft>
                          <a:spcPts val="0"/>
                        </a:spcAft>
                      </a:pPr>
                      <a:r>
                        <a:rPr lang="fr-FR" sz="900">
                          <a:effectLst/>
                        </a:rPr>
                        <a:t>7.400</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algn="ctr">
                        <a:lnSpc>
                          <a:spcPct val="107000"/>
                        </a:lnSpc>
                        <a:spcAft>
                          <a:spcPts val="0"/>
                        </a:spcAft>
                      </a:pPr>
                      <a:r>
                        <a:rPr lang="fr-FR" sz="900">
                          <a:effectLst/>
                        </a:rPr>
                        <a:t>98.8</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14h32</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algn="ctr">
                        <a:lnSpc>
                          <a:spcPct val="107000"/>
                        </a:lnSpc>
                        <a:spcAft>
                          <a:spcPts val="0"/>
                        </a:spcAft>
                      </a:pPr>
                      <a:r>
                        <a:rPr lang="fr-FR" sz="900">
                          <a:effectLst/>
                        </a:rPr>
                        <a:t>14h31</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algn="ctr">
                        <a:lnSpc>
                          <a:spcPct val="107000"/>
                        </a:lnSpc>
                        <a:spcAft>
                          <a:spcPts val="0"/>
                        </a:spcAft>
                      </a:pPr>
                      <a:r>
                        <a:rPr lang="fr-FR" sz="900">
                          <a:effectLst/>
                        </a:rPr>
                        <a:t>14h29</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extLst>
                  <a:ext uri="{0D108BD9-81ED-4DB2-BD59-A6C34878D82A}">
                    <a16:rowId xmlns:a16="http://schemas.microsoft.com/office/drawing/2014/main" val="1533473221"/>
                  </a:ext>
                </a:extLst>
              </a:tr>
              <a:tr h="185415">
                <a:tc>
                  <a:txBody>
                    <a:bodyPr/>
                    <a:lstStyle/>
                    <a:p>
                      <a:pPr algn="ctr">
                        <a:lnSpc>
                          <a:spcPct val="107000"/>
                        </a:lnSpc>
                        <a:spcAft>
                          <a:spcPts val="0"/>
                        </a:spcAft>
                      </a:pPr>
                      <a:r>
                        <a:rPr lang="fr-FR" sz="900">
                          <a:effectLst/>
                        </a:rPr>
                        <a:t>RD 98</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algn="l">
                        <a:lnSpc>
                          <a:spcPct val="107000"/>
                        </a:lnSpc>
                        <a:spcAft>
                          <a:spcPts val="0"/>
                        </a:spcAft>
                      </a:pPr>
                      <a:r>
                        <a:rPr lang="fr-FR" sz="900" dirty="0">
                          <a:effectLst/>
                        </a:rPr>
                        <a:t>Sortie ST BRICE EN COGLES</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algn="ctr">
                        <a:lnSpc>
                          <a:spcPct val="107000"/>
                        </a:lnSpc>
                        <a:spcAft>
                          <a:spcPts val="0"/>
                        </a:spcAft>
                      </a:pPr>
                      <a:r>
                        <a:rPr lang="fr-FR" sz="900">
                          <a:effectLst/>
                        </a:rPr>
                        <a:t>9.600</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algn="ctr">
                        <a:lnSpc>
                          <a:spcPct val="107000"/>
                        </a:lnSpc>
                        <a:spcAft>
                          <a:spcPts val="0"/>
                        </a:spcAft>
                      </a:pPr>
                      <a:r>
                        <a:rPr lang="fr-FR" sz="900">
                          <a:effectLst/>
                        </a:rPr>
                        <a:t>97.6</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algn="ctr">
                        <a:lnSpc>
                          <a:spcPct val="107000"/>
                        </a:lnSpc>
                        <a:spcAft>
                          <a:spcPts val="0"/>
                        </a:spcAft>
                      </a:pPr>
                      <a:r>
                        <a:rPr lang="fr-FR" sz="900">
                          <a:effectLst/>
                        </a:rPr>
                        <a:t>14h36</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algn="ctr">
                        <a:lnSpc>
                          <a:spcPct val="107000"/>
                        </a:lnSpc>
                        <a:spcAft>
                          <a:spcPts val="0"/>
                        </a:spcAft>
                      </a:pPr>
                      <a:r>
                        <a:rPr lang="fr-FR" sz="900">
                          <a:effectLst/>
                        </a:rPr>
                        <a:t>14h35</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algn="ctr">
                        <a:lnSpc>
                          <a:spcPct val="107000"/>
                        </a:lnSpc>
                        <a:spcAft>
                          <a:spcPts val="0"/>
                        </a:spcAft>
                      </a:pPr>
                      <a:r>
                        <a:rPr lang="fr-FR" sz="900">
                          <a:effectLst/>
                        </a:rPr>
                        <a:t>14h34</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extLst>
                  <a:ext uri="{0D108BD9-81ED-4DB2-BD59-A6C34878D82A}">
                    <a16:rowId xmlns:a16="http://schemas.microsoft.com/office/drawing/2014/main" val="2954003624"/>
                  </a:ext>
                </a:extLst>
              </a:tr>
              <a:tr h="185415">
                <a:tc>
                  <a:txBody>
                    <a:bodyPr/>
                    <a:lstStyle/>
                    <a:p>
                      <a:pPr algn="ctr">
                        <a:lnSpc>
                          <a:spcPct val="107000"/>
                        </a:lnSpc>
                        <a:spcAft>
                          <a:spcPts val="0"/>
                        </a:spcAft>
                      </a:pPr>
                      <a:r>
                        <a:rPr lang="fr-FR" sz="900">
                          <a:effectLst/>
                        </a:rPr>
                        <a:t>RD 102</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algn="l">
                        <a:lnSpc>
                          <a:spcPct val="107000"/>
                        </a:lnSpc>
                        <a:spcAft>
                          <a:spcPts val="0"/>
                        </a:spcAft>
                      </a:pPr>
                      <a:r>
                        <a:rPr lang="fr-FR" sz="900">
                          <a:effectLst/>
                        </a:rPr>
                        <a:t>Entrée BAILLE</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algn="ctr">
                        <a:lnSpc>
                          <a:spcPct val="107000"/>
                        </a:lnSpc>
                        <a:spcAft>
                          <a:spcPts val="0"/>
                        </a:spcAft>
                      </a:pPr>
                      <a:r>
                        <a:rPr lang="fr-FR" sz="900">
                          <a:effectLst/>
                        </a:rPr>
                        <a:t>14.300</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algn="ctr">
                        <a:lnSpc>
                          <a:spcPct val="107000"/>
                        </a:lnSpc>
                        <a:spcAft>
                          <a:spcPts val="0"/>
                        </a:spcAft>
                      </a:pPr>
                      <a:r>
                        <a:rPr lang="fr-FR" sz="900">
                          <a:effectLst/>
                        </a:rPr>
                        <a:t>92.9</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algn="ctr">
                        <a:lnSpc>
                          <a:spcPct val="107000"/>
                        </a:lnSpc>
                        <a:spcAft>
                          <a:spcPts val="0"/>
                        </a:spcAft>
                      </a:pPr>
                      <a:r>
                        <a:rPr lang="fr-FR" sz="900">
                          <a:effectLst/>
                        </a:rPr>
                        <a:t>14h43</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14h42</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algn="ctr">
                        <a:lnSpc>
                          <a:spcPct val="107000"/>
                        </a:lnSpc>
                        <a:spcAft>
                          <a:spcPts val="0"/>
                        </a:spcAft>
                      </a:pPr>
                      <a:r>
                        <a:rPr lang="fr-FR" sz="900">
                          <a:effectLst/>
                        </a:rPr>
                        <a:t>14h41</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extLst>
                  <a:ext uri="{0D108BD9-81ED-4DB2-BD59-A6C34878D82A}">
                    <a16:rowId xmlns:a16="http://schemas.microsoft.com/office/drawing/2014/main" val="357707467"/>
                  </a:ext>
                </a:extLst>
              </a:tr>
              <a:tr h="185415">
                <a:tc>
                  <a:txBody>
                    <a:bodyPr/>
                    <a:lstStyle/>
                    <a:p>
                      <a:pPr algn="ctr">
                        <a:lnSpc>
                          <a:spcPct val="107000"/>
                        </a:lnSpc>
                        <a:spcAft>
                          <a:spcPts val="0"/>
                        </a:spcAft>
                      </a:pPr>
                      <a:r>
                        <a:rPr lang="fr-FR" sz="900">
                          <a:effectLst/>
                        </a:rPr>
                        <a:t>RD 18</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algn="l">
                        <a:lnSpc>
                          <a:spcPct val="107000"/>
                        </a:lnSpc>
                        <a:spcAft>
                          <a:spcPts val="0"/>
                        </a:spcAft>
                      </a:pPr>
                      <a:r>
                        <a:rPr lang="fr-FR" sz="900">
                          <a:effectLst/>
                        </a:rPr>
                        <a:t>Sortie BAILLE vers Saint Marc le Blanc</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algn="ctr">
                        <a:lnSpc>
                          <a:spcPct val="107000"/>
                        </a:lnSpc>
                        <a:spcAft>
                          <a:spcPts val="0"/>
                        </a:spcAft>
                      </a:pPr>
                      <a:r>
                        <a:rPr lang="fr-FR" sz="900">
                          <a:effectLst/>
                        </a:rPr>
                        <a:t>14.900</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algn="ctr">
                        <a:lnSpc>
                          <a:spcPct val="107000"/>
                        </a:lnSpc>
                        <a:spcAft>
                          <a:spcPts val="0"/>
                        </a:spcAft>
                      </a:pPr>
                      <a:r>
                        <a:rPr lang="fr-FR" sz="900">
                          <a:effectLst/>
                        </a:rPr>
                        <a:t>92.3</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algn="ctr">
                        <a:lnSpc>
                          <a:spcPct val="107000"/>
                        </a:lnSpc>
                        <a:spcAft>
                          <a:spcPts val="0"/>
                        </a:spcAft>
                      </a:pPr>
                      <a:r>
                        <a:rPr lang="fr-FR" sz="900">
                          <a:effectLst/>
                        </a:rPr>
                        <a:t>14h44</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algn="ctr">
                        <a:lnSpc>
                          <a:spcPct val="107000"/>
                        </a:lnSpc>
                        <a:spcAft>
                          <a:spcPts val="0"/>
                        </a:spcAft>
                      </a:pPr>
                      <a:r>
                        <a:rPr lang="fr-FR" sz="900">
                          <a:effectLst/>
                        </a:rPr>
                        <a:t>14h43</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algn="ctr">
                        <a:lnSpc>
                          <a:spcPct val="107000"/>
                        </a:lnSpc>
                        <a:spcAft>
                          <a:spcPts val="0"/>
                        </a:spcAft>
                      </a:pPr>
                      <a:r>
                        <a:rPr lang="fr-FR" sz="900">
                          <a:effectLst/>
                        </a:rPr>
                        <a:t>14h42</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extLst>
                  <a:ext uri="{0D108BD9-81ED-4DB2-BD59-A6C34878D82A}">
                    <a16:rowId xmlns:a16="http://schemas.microsoft.com/office/drawing/2014/main" val="1825192975"/>
                  </a:ext>
                </a:extLst>
              </a:tr>
              <a:tr h="185415">
                <a:tc>
                  <a:txBody>
                    <a:bodyPr/>
                    <a:lstStyle/>
                    <a:p>
                      <a:pPr algn="ctr">
                        <a:lnSpc>
                          <a:spcPct val="107000"/>
                        </a:lnSpc>
                        <a:spcAft>
                          <a:spcPts val="0"/>
                        </a:spcAft>
                      </a:pPr>
                      <a:r>
                        <a:rPr lang="fr-FR" sz="900">
                          <a:effectLst/>
                        </a:rPr>
                        <a:t>RD 18</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algn="l">
                        <a:lnSpc>
                          <a:spcPct val="107000"/>
                        </a:lnSpc>
                        <a:spcAft>
                          <a:spcPts val="0"/>
                        </a:spcAft>
                      </a:pPr>
                      <a:r>
                        <a:rPr lang="fr-FR" sz="900">
                          <a:effectLst/>
                        </a:rPr>
                        <a:t>Entrée ST MARC LE BLANC</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algn="ctr">
                        <a:lnSpc>
                          <a:spcPct val="107000"/>
                        </a:lnSpc>
                        <a:spcAft>
                          <a:spcPts val="0"/>
                        </a:spcAft>
                      </a:pPr>
                      <a:r>
                        <a:rPr lang="fr-FR" sz="900">
                          <a:effectLst/>
                        </a:rPr>
                        <a:t>16.400</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algn="ctr">
                        <a:lnSpc>
                          <a:spcPct val="107000"/>
                        </a:lnSpc>
                        <a:spcAft>
                          <a:spcPts val="0"/>
                        </a:spcAft>
                      </a:pPr>
                      <a:r>
                        <a:rPr lang="fr-FR" sz="900">
                          <a:effectLst/>
                        </a:rPr>
                        <a:t>90.8</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algn="ctr">
                        <a:lnSpc>
                          <a:spcPct val="107000"/>
                        </a:lnSpc>
                        <a:spcAft>
                          <a:spcPts val="0"/>
                        </a:spcAft>
                      </a:pPr>
                      <a:r>
                        <a:rPr lang="fr-FR" sz="900">
                          <a:effectLst/>
                        </a:rPr>
                        <a:t>14h47</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algn="ctr">
                        <a:lnSpc>
                          <a:spcPct val="107000"/>
                        </a:lnSpc>
                        <a:spcAft>
                          <a:spcPts val="0"/>
                        </a:spcAft>
                      </a:pPr>
                      <a:r>
                        <a:rPr lang="fr-FR" sz="900">
                          <a:effectLst/>
                        </a:rPr>
                        <a:t>14h45</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algn="ctr">
                        <a:lnSpc>
                          <a:spcPct val="107000"/>
                        </a:lnSpc>
                        <a:spcAft>
                          <a:spcPts val="0"/>
                        </a:spcAft>
                      </a:pPr>
                      <a:r>
                        <a:rPr lang="fr-FR" sz="900">
                          <a:effectLst/>
                        </a:rPr>
                        <a:t>14h44</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extLst>
                  <a:ext uri="{0D108BD9-81ED-4DB2-BD59-A6C34878D82A}">
                    <a16:rowId xmlns:a16="http://schemas.microsoft.com/office/drawing/2014/main" val="278112132"/>
                  </a:ext>
                </a:extLst>
              </a:tr>
              <a:tr h="185415">
                <a:tc>
                  <a:txBody>
                    <a:bodyPr/>
                    <a:lstStyle/>
                    <a:p>
                      <a:pPr algn="ctr">
                        <a:lnSpc>
                          <a:spcPct val="107000"/>
                        </a:lnSpc>
                        <a:spcAft>
                          <a:spcPts val="0"/>
                        </a:spcAft>
                      </a:pPr>
                      <a:r>
                        <a:rPr lang="fr-FR" sz="900">
                          <a:effectLst/>
                        </a:rPr>
                        <a:t>RD 18</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algn="l">
                        <a:lnSpc>
                          <a:spcPct val="107000"/>
                        </a:lnSpc>
                        <a:spcAft>
                          <a:spcPts val="0"/>
                        </a:spcAft>
                      </a:pPr>
                      <a:r>
                        <a:rPr lang="fr-FR" sz="900">
                          <a:effectLst/>
                        </a:rPr>
                        <a:t>Sortie ST MARC LE BLANC vers Chauvigné</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algn="ctr">
                        <a:lnSpc>
                          <a:spcPct val="107000"/>
                        </a:lnSpc>
                        <a:spcAft>
                          <a:spcPts val="0"/>
                        </a:spcAft>
                      </a:pPr>
                      <a:r>
                        <a:rPr lang="fr-FR" sz="900">
                          <a:effectLst/>
                        </a:rPr>
                        <a:t>17.300</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algn="ctr">
                        <a:lnSpc>
                          <a:spcPct val="107000"/>
                        </a:lnSpc>
                        <a:spcAft>
                          <a:spcPts val="0"/>
                        </a:spcAft>
                      </a:pPr>
                      <a:r>
                        <a:rPr lang="fr-FR" sz="900">
                          <a:effectLst/>
                        </a:rPr>
                        <a:t>89.9</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algn="ctr">
                        <a:lnSpc>
                          <a:spcPct val="107000"/>
                        </a:lnSpc>
                        <a:spcAft>
                          <a:spcPts val="0"/>
                        </a:spcAft>
                      </a:pPr>
                      <a:r>
                        <a:rPr lang="fr-FR" sz="900">
                          <a:effectLst/>
                        </a:rPr>
                        <a:t>14h48</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algn="ctr">
                        <a:lnSpc>
                          <a:spcPct val="107000"/>
                        </a:lnSpc>
                        <a:spcAft>
                          <a:spcPts val="0"/>
                        </a:spcAft>
                      </a:pPr>
                      <a:r>
                        <a:rPr lang="fr-FR" sz="900">
                          <a:effectLst/>
                        </a:rPr>
                        <a:t>14h47</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algn="ctr">
                        <a:lnSpc>
                          <a:spcPct val="107000"/>
                        </a:lnSpc>
                        <a:spcAft>
                          <a:spcPts val="0"/>
                        </a:spcAft>
                      </a:pPr>
                      <a:r>
                        <a:rPr lang="fr-FR" sz="900">
                          <a:effectLst/>
                        </a:rPr>
                        <a:t>14h45</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extLst>
                  <a:ext uri="{0D108BD9-81ED-4DB2-BD59-A6C34878D82A}">
                    <a16:rowId xmlns:a16="http://schemas.microsoft.com/office/drawing/2014/main" val="4182179994"/>
                  </a:ext>
                </a:extLst>
              </a:tr>
              <a:tr h="185415">
                <a:tc>
                  <a:txBody>
                    <a:bodyPr/>
                    <a:lstStyle/>
                    <a:p>
                      <a:pPr marL="21590" algn="ctr">
                        <a:lnSpc>
                          <a:spcPct val="107000"/>
                        </a:lnSpc>
                        <a:spcAft>
                          <a:spcPts val="0"/>
                        </a:spcAft>
                      </a:pPr>
                      <a:r>
                        <a:rPr lang="fr-FR" sz="900" dirty="0">
                          <a:effectLst/>
                        </a:rPr>
                        <a:t>RD 18</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3DF034"/>
                    </a:solidFill>
                  </a:tcPr>
                </a:tc>
                <a:tc>
                  <a:txBody>
                    <a:bodyPr/>
                    <a:lstStyle/>
                    <a:p>
                      <a:pPr marL="21590" algn="l">
                        <a:lnSpc>
                          <a:spcPct val="107000"/>
                        </a:lnSpc>
                        <a:spcAft>
                          <a:spcPts val="0"/>
                        </a:spcAft>
                      </a:pPr>
                      <a:r>
                        <a:rPr lang="fr-FR" sz="900" dirty="0">
                          <a:effectLst/>
                        </a:rPr>
                        <a:t>SI Carrefour avec RD 22 St Christophe </a:t>
                      </a:r>
                      <a:r>
                        <a:rPr lang="fr-FR" sz="900" dirty="0" err="1">
                          <a:effectLst/>
                        </a:rPr>
                        <a:t>Valains</a:t>
                      </a:r>
                      <a:r>
                        <a:rPr lang="fr-FR" sz="900" dirty="0">
                          <a:effectLst/>
                        </a:rPr>
                        <a:t> tout droit Chauvigné</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3DF034"/>
                    </a:solidFill>
                  </a:tcPr>
                </a:tc>
                <a:tc>
                  <a:txBody>
                    <a:bodyPr/>
                    <a:lstStyle/>
                    <a:p>
                      <a:pPr marL="17780" algn="ctr">
                        <a:lnSpc>
                          <a:spcPct val="107000"/>
                        </a:lnSpc>
                        <a:spcAft>
                          <a:spcPts val="0"/>
                        </a:spcAft>
                      </a:pPr>
                      <a:r>
                        <a:rPr lang="fr-FR" sz="900" dirty="0">
                          <a:effectLst/>
                        </a:rPr>
                        <a:t>20.300</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3DF034"/>
                    </a:solidFill>
                  </a:tcPr>
                </a:tc>
                <a:tc>
                  <a:txBody>
                    <a:bodyPr/>
                    <a:lstStyle/>
                    <a:p>
                      <a:pPr algn="ctr">
                        <a:lnSpc>
                          <a:spcPct val="107000"/>
                        </a:lnSpc>
                        <a:spcAft>
                          <a:spcPts val="0"/>
                        </a:spcAft>
                      </a:pPr>
                      <a:r>
                        <a:rPr lang="fr-FR" sz="900" dirty="0">
                          <a:effectLst/>
                        </a:rPr>
                        <a:t>86.9</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3DF034"/>
                    </a:solidFill>
                  </a:tcPr>
                </a:tc>
                <a:tc>
                  <a:txBody>
                    <a:bodyPr/>
                    <a:lstStyle/>
                    <a:p>
                      <a:pPr marL="16510" algn="ctr">
                        <a:lnSpc>
                          <a:spcPct val="107000"/>
                        </a:lnSpc>
                        <a:spcAft>
                          <a:spcPts val="0"/>
                        </a:spcAft>
                      </a:pPr>
                      <a:r>
                        <a:rPr lang="fr-FR" sz="900">
                          <a:effectLst/>
                        </a:rPr>
                        <a:t>14h53</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3DF034"/>
                    </a:solidFill>
                  </a:tcPr>
                </a:tc>
                <a:tc>
                  <a:txBody>
                    <a:bodyPr/>
                    <a:lstStyle/>
                    <a:p>
                      <a:pPr marL="16510" algn="ctr">
                        <a:lnSpc>
                          <a:spcPct val="107000"/>
                        </a:lnSpc>
                        <a:spcAft>
                          <a:spcPts val="0"/>
                        </a:spcAft>
                      </a:pPr>
                      <a:r>
                        <a:rPr lang="fr-FR" sz="900" dirty="0">
                          <a:effectLst/>
                        </a:rPr>
                        <a:t>14h52</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3DF034"/>
                    </a:solidFill>
                  </a:tcPr>
                </a:tc>
                <a:tc>
                  <a:txBody>
                    <a:bodyPr/>
                    <a:lstStyle/>
                    <a:p>
                      <a:pPr marL="16510" algn="ctr">
                        <a:lnSpc>
                          <a:spcPct val="107000"/>
                        </a:lnSpc>
                        <a:spcAft>
                          <a:spcPts val="0"/>
                        </a:spcAft>
                      </a:pPr>
                      <a:r>
                        <a:rPr lang="fr-FR" sz="900" dirty="0">
                          <a:effectLst/>
                        </a:rPr>
                        <a:t>14h50</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3DF034"/>
                    </a:solidFill>
                  </a:tcPr>
                </a:tc>
                <a:extLst>
                  <a:ext uri="{0D108BD9-81ED-4DB2-BD59-A6C34878D82A}">
                    <a16:rowId xmlns:a16="http://schemas.microsoft.com/office/drawing/2014/main" val="301149938"/>
                  </a:ext>
                </a:extLst>
              </a:tr>
              <a:tr h="186053">
                <a:tc>
                  <a:txBody>
                    <a:bodyPr/>
                    <a:lstStyle/>
                    <a:p>
                      <a:pPr marL="21590" algn="ctr">
                        <a:lnSpc>
                          <a:spcPct val="107000"/>
                        </a:lnSpc>
                        <a:spcAft>
                          <a:spcPts val="0"/>
                        </a:spcAft>
                      </a:pPr>
                      <a:r>
                        <a:rPr lang="fr-FR" sz="900" dirty="0">
                          <a:effectLst/>
                        </a:rPr>
                        <a:t>RD 18</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21590" algn="l">
                        <a:lnSpc>
                          <a:spcPct val="107000"/>
                        </a:lnSpc>
                        <a:spcAft>
                          <a:spcPts val="0"/>
                        </a:spcAft>
                      </a:pPr>
                      <a:r>
                        <a:rPr lang="fr-FR" sz="900">
                          <a:effectLst/>
                        </a:rPr>
                        <a:t>Entrée CHAUVIGNE</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7780" algn="ctr">
                        <a:lnSpc>
                          <a:spcPct val="107000"/>
                        </a:lnSpc>
                        <a:spcAft>
                          <a:spcPts val="0"/>
                        </a:spcAft>
                      </a:pPr>
                      <a:r>
                        <a:rPr lang="fr-FR" sz="900">
                          <a:effectLst/>
                        </a:rPr>
                        <a:t>20.600</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algn="ctr">
                        <a:lnSpc>
                          <a:spcPct val="107000"/>
                        </a:lnSpc>
                        <a:spcAft>
                          <a:spcPts val="0"/>
                        </a:spcAft>
                      </a:pPr>
                      <a:r>
                        <a:rPr lang="fr-FR" sz="900">
                          <a:effectLst/>
                        </a:rPr>
                        <a:t>86.6</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14h54</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14h52</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14h50</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extLst>
                  <a:ext uri="{0D108BD9-81ED-4DB2-BD59-A6C34878D82A}">
                    <a16:rowId xmlns:a16="http://schemas.microsoft.com/office/drawing/2014/main" val="4081172587"/>
                  </a:ext>
                </a:extLst>
              </a:tr>
              <a:tr h="186053">
                <a:tc>
                  <a:txBody>
                    <a:bodyPr/>
                    <a:lstStyle/>
                    <a:p>
                      <a:pPr marL="21590" algn="ctr">
                        <a:lnSpc>
                          <a:spcPct val="107000"/>
                        </a:lnSpc>
                        <a:spcAft>
                          <a:spcPts val="0"/>
                        </a:spcAft>
                      </a:pPr>
                      <a:r>
                        <a:rPr lang="fr-FR" sz="900">
                          <a:effectLst/>
                        </a:rPr>
                        <a:t>RD 18</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21590" algn="l">
                        <a:lnSpc>
                          <a:spcPct val="107000"/>
                        </a:lnSpc>
                        <a:spcAft>
                          <a:spcPts val="0"/>
                        </a:spcAft>
                      </a:pPr>
                      <a:r>
                        <a:rPr lang="fr-FR" sz="900">
                          <a:effectLst/>
                        </a:rPr>
                        <a:t>Sortie CHAUVIGNE vers Rimou</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7780" algn="ctr">
                        <a:lnSpc>
                          <a:spcPct val="107000"/>
                        </a:lnSpc>
                        <a:spcAft>
                          <a:spcPts val="0"/>
                        </a:spcAft>
                      </a:pPr>
                      <a:r>
                        <a:rPr lang="fr-FR" sz="900">
                          <a:effectLst/>
                        </a:rPr>
                        <a:t>21.500</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algn="ctr">
                        <a:lnSpc>
                          <a:spcPct val="107000"/>
                        </a:lnSpc>
                        <a:spcAft>
                          <a:spcPts val="0"/>
                        </a:spcAft>
                      </a:pPr>
                      <a:r>
                        <a:rPr lang="fr-FR" sz="900">
                          <a:effectLst/>
                        </a:rPr>
                        <a:t>85.7</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14h55</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14h53</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14h52</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extLst>
                  <a:ext uri="{0D108BD9-81ED-4DB2-BD59-A6C34878D82A}">
                    <a16:rowId xmlns:a16="http://schemas.microsoft.com/office/drawing/2014/main" val="3159000020"/>
                  </a:ext>
                </a:extLst>
              </a:tr>
              <a:tr h="185415">
                <a:tc>
                  <a:txBody>
                    <a:bodyPr/>
                    <a:lstStyle/>
                    <a:p>
                      <a:pPr marL="21590" algn="ctr">
                        <a:lnSpc>
                          <a:spcPct val="107000"/>
                        </a:lnSpc>
                        <a:spcAft>
                          <a:spcPts val="0"/>
                        </a:spcAft>
                      </a:pPr>
                      <a:r>
                        <a:rPr lang="fr-FR" sz="900">
                          <a:effectLst/>
                        </a:rPr>
                        <a:t>RD 18</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21590" algn="l">
                        <a:lnSpc>
                          <a:spcPct val="107000"/>
                        </a:lnSpc>
                        <a:spcAft>
                          <a:spcPts val="0"/>
                        </a:spcAft>
                      </a:pPr>
                      <a:r>
                        <a:rPr lang="fr-FR" sz="900">
                          <a:effectLst/>
                        </a:rPr>
                        <a:t>Entrée RIMOU</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7780" algn="ctr">
                        <a:lnSpc>
                          <a:spcPct val="107000"/>
                        </a:lnSpc>
                        <a:spcAft>
                          <a:spcPts val="0"/>
                        </a:spcAft>
                      </a:pPr>
                      <a:r>
                        <a:rPr lang="fr-FR" sz="900">
                          <a:effectLst/>
                        </a:rPr>
                        <a:t>25.900</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81.3</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15h03</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15h00</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14h58</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extLst>
                  <a:ext uri="{0D108BD9-81ED-4DB2-BD59-A6C34878D82A}">
                    <a16:rowId xmlns:a16="http://schemas.microsoft.com/office/drawing/2014/main" val="403866656"/>
                  </a:ext>
                </a:extLst>
              </a:tr>
              <a:tr h="185415">
                <a:tc>
                  <a:txBody>
                    <a:bodyPr/>
                    <a:lstStyle/>
                    <a:p>
                      <a:pPr marL="21590" algn="ctr">
                        <a:lnSpc>
                          <a:spcPct val="107000"/>
                        </a:lnSpc>
                        <a:spcAft>
                          <a:spcPts val="0"/>
                        </a:spcAft>
                      </a:pPr>
                      <a:r>
                        <a:rPr lang="fr-FR" sz="900">
                          <a:effectLst/>
                        </a:rPr>
                        <a:t>RD 18</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21590" algn="l">
                        <a:lnSpc>
                          <a:spcPct val="107000"/>
                        </a:lnSpc>
                        <a:spcAft>
                          <a:spcPts val="0"/>
                        </a:spcAft>
                      </a:pPr>
                      <a:r>
                        <a:rPr lang="fr-FR" sz="900">
                          <a:effectLst/>
                        </a:rPr>
                        <a:t>Sortie RIMOU vers Bazouges la Pérouse puis vers Antrain RD 313</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7780" algn="ctr">
                        <a:lnSpc>
                          <a:spcPct val="107000"/>
                        </a:lnSpc>
                        <a:spcAft>
                          <a:spcPts val="0"/>
                        </a:spcAft>
                      </a:pPr>
                      <a:r>
                        <a:rPr lang="fr-FR" sz="900">
                          <a:effectLst/>
                        </a:rPr>
                        <a:t>26.300</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algn="ctr">
                        <a:lnSpc>
                          <a:spcPct val="107000"/>
                        </a:lnSpc>
                        <a:spcAft>
                          <a:spcPts val="0"/>
                        </a:spcAft>
                      </a:pPr>
                      <a:r>
                        <a:rPr lang="fr-FR" sz="900">
                          <a:effectLst/>
                        </a:rPr>
                        <a:t>80.9</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15h03</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15h01</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14h59</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extLst>
                  <a:ext uri="{0D108BD9-81ED-4DB2-BD59-A6C34878D82A}">
                    <a16:rowId xmlns:a16="http://schemas.microsoft.com/office/drawing/2014/main" val="1995003289"/>
                  </a:ext>
                </a:extLst>
              </a:tr>
              <a:tr h="117120">
                <a:tc>
                  <a:txBody>
                    <a:bodyPr/>
                    <a:lstStyle/>
                    <a:p>
                      <a:pPr marL="21590" algn="ctr">
                        <a:lnSpc>
                          <a:spcPct val="107000"/>
                        </a:lnSpc>
                        <a:spcAft>
                          <a:spcPts val="0"/>
                        </a:spcAft>
                      </a:pPr>
                      <a:r>
                        <a:rPr lang="fr-FR" sz="900">
                          <a:effectLst/>
                        </a:rPr>
                        <a:t>RD 313</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FF0000"/>
                    </a:solidFill>
                  </a:tcPr>
                </a:tc>
                <a:tc>
                  <a:txBody>
                    <a:bodyPr/>
                    <a:lstStyle/>
                    <a:p>
                      <a:pPr marL="21590" algn="l">
                        <a:lnSpc>
                          <a:spcPct val="107000"/>
                        </a:lnSpc>
                        <a:spcAft>
                          <a:spcPts val="0"/>
                        </a:spcAft>
                      </a:pPr>
                      <a:r>
                        <a:rPr lang="fr-FR" sz="900" dirty="0">
                          <a:solidFill>
                            <a:schemeClr val="bg1"/>
                          </a:solidFill>
                          <a:effectLst/>
                        </a:rPr>
                        <a:t>MG Montés 600m 6% à 8% Carrefour Ville Marie </a:t>
                      </a:r>
                      <a:endParaRPr lang="fr-FR" sz="9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FF0000"/>
                    </a:solidFill>
                  </a:tcPr>
                </a:tc>
                <a:tc>
                  <a:txBody>
                    <a:bodyPr/>
                    <a:lstStyle/>
                    <a:p>
                      <a:pPr marL="17780" algn="ctr">
                        <a:lnSpc>
                          <a:spcPct val="107000"/>
                        </a:lnSpc>
                        <a:spcAft>
                          <a:spcPts val="0"/>
                        </a:spcAft>
                      </a:pPr>
                      <a:r>
                        <a:rPr lang="fr-FR" sz="900" dirty="0">
                          <a:solidFill>
                            <a:schemeClr val="bg1"/>
                          </a:solidFill>
                          <a:effectLst/>
                        </a:rPr>
                        <a:t>32.600</a:t>
                      </a:r>
                      <a:endParaRPr lang="fr-FR" sz="9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FF0000"/>
                    </a:solidFill>
                  </a:tcPr>
                </a:tc>
                <a:tc>
                  <a:txBody>
                    <a:bodyPr/>
                    <a:lstStyle/>
                    <a:p>
                      <a:pPr marL="16510" algn="ctr">
                        <a:lnSpc>
                          <a:spcPct val="107000"/>
                        </a:lnSpc>
                        <a:spcAft>
                          <a:spcPts val="0"/>
                        </a:spcAft>
                      </a:pPr>
                      <a:r>
                        <a:rPr lang="fr-FR" sz="900" dirty="0">
                          <a:solidFill>
                            <a:schemeClr val="bg1"/>
                          </a:solidFill>
                          <a:effectLst/>
                        </a:rPr>
                        <a:t>74.6</a:t>
                      </a:r>
                      <a:endParaRPr lang="fr-FR" sz="9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FF0000"/>
                    </a:solidFill>
                  </a:tcPr>
                </a:tc>
                <a:tc>
                  <a:txBody>
                    <a:bodyPr/>
                    <a:lstStyle/>
                    <a:p>
                      <a:pPr marL="16510" algn="ctr">
                        <a:lnSpc>
                          <a:spcPct val="107000"/>
                        </a:lnSpc>
                        <a:spcAft>
                          <a:spcPts val="0"/>
                        </a:spcAft>
                      </a:pPr>
                      <a:r>
                        <a:rPr lang="fr-FR" sz="900" dirty="0">
                          <a:solidFill>
                            <a:schemeClr val="bg1"/>
                          </a:solidFill>
                          <a:effectLst/>
                        </a:rPr>
                        <a:t>15h14</a:t>
                      </a:r>
                      <a:endParaRPr lang="fr-FR" sz="9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FF0000"/>
                    </a:solidFill>
                  </a:tcPr>
                </a:tc>
                <a:tc>
                  <a:txBody>
                    <a:bodyPr/>
                    <a:lstStyle/>
                    <a:p>
                      <a:pPr marL="16510" algn="ctr">
                        <a:lnSpc>
                          <a:spcPct val="107000"/>
                        </a:lnSpc>
                        <a:spcAft>
                          <a:spcPts val="0"/>
                        </a:spcAft>
                      </a:pPr>
                      <a:r>
                        <a:rPr lang="fr-FR" sz="900" dirty="0">
                          <a:solidFill>
                            <a:schemeClr val="bg1"/>
                          </a:solidFill>
                          <a:effectLst/>
                        </a:rPr>
                        <a:t>15h11</a:t>
                      </a:r>
                      <a:endParaRPr lang="fr-FR" sz="9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FF0000"/>
                    </a:solidFill>
                  </a:tcPr>
                </a:tc>
                <a:tc>
                  <a:txBody>
                    <a:bodyPr/>
                    <a:lstStyle/>
                    <a:p>
                      <a:pPr marL="16510" algn="ctr">
                        <a:lnSpc>
                          <a:spcPct val="107000"/>
                        </a:lnSpc>
                        <a:spcAft>
                          <a:spcPts val="0"/>
                        </a:spcAft>
                      </a:pPr>
                      <a:r>
                        <a:rPr lang="fr-FR" sz="900" dirty="0">
                          <a:solidFill>
                            <a:schemeClr val="bg1"/>
                          </a:solidFill>
                          <a:effectLst/>
                        </a:rPr>
                        <a:t>15h08</a:t>
                      </a:r>
                      <a:endParaRPr lang="fr-FR" sz="9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FF0000"/>
                    </a:solidFill>
                  </a:tcPr>
                </a:tc>
                <a:extLst>
                  <a:ext uri="{0D108BD9-81ED-4DB2-BD59-A6C34878D82A}">
                    <a16:rowId xmlns:a16="http://schemas.microsoft.com/office/drawing/2014/main" val="347572835"/>
                  </a:ext>
                </a:extLst>
              </a:tr>
              <a:tr h="185415">
                <a:tc>
                  <a:txBody>
                    <a:bodyPr/>
                    <a:lstStyle/>
                    <a:p>
                      <a:pPr marL="21590" algn="ctr">
                        <a:lnSpc>
                          <a:spcPct val="107000"/>
                        </a:lnSpc>
                        <a:spcAft>
                          <a:spcPts val="0"/>
                        </a:spcAft>
                      </a:pPr>
                      <a:r>
                        <a:rPr lang="fr-FR" sz="900">
                          <a:effectLst/>
                        </a:rPr>
                        <a:t>RD 175</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21590" algn="l">
                        <a:lnSpc>
                          <a:spcPct val="107000"/>
                        </a:lnSpc>
                        <a:spcAft>
                          <a:spcPts val="0"/>
                        </a:spcAft>
                      </a:pPr>
                      <a:r>
                        <a:rPr lang="fr-FR" sz="900" dirty="0">
                          <a:effectLst/>
                        </a:rPr>
                        <a:t>Entrée ANTRAIN</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7780" algn="ctr">
                        <a:lnSpc>
                          <a:spcPct val="107000"/>
                        </a:lnSpc>
                        <a:spcAft>
                          <a:spcPts val="0"/>
                        </a:spcAft>
                      </a:pPr>
                      <a:r>
                        <a:rPr lang="fr-FR" sz="900">
                          <a:effectLst/>
                        </a:rPr>
                        <a:t>38.300</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algn="ctr">
                        <a:lnSpc>
                          <a:spcPct val="107000"/>
                        </a:lnSpc>
                        <a:spcAft>
                          <a:spcPts val="0"/>
                        </a:spcAft>
                      </a:pPr>
                      <a:r>
                        <a:rPr lang="fr-FR" sz="900" dirty="0">
                          <a:effectLst/>
                        </a:rPr>
                        <a:t>68.9</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15h23</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15h20</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15h17</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extLst>
                  <a:ext uri="{0D108BD9-81ED-4DB2-BD59-A6C34878D82A}">
                    <a16:rowId xmlns:a16="http://schemas.microsoft.com/office/drawing/2014/main" val="3854056884"/>
                  </a:ext>
                </a:extLst>
              </a:tr>
              <a:tr h="185415">
                <a:tc>
                  <a:txBody>
                    <a:bodyPr/>
                    <a:lstStyle/>
                    <a:p>
                      <a:pPr marL="21590" algn="ctr">
                        <a:lnSpc>
                          <a:spcPct val="107000"/>
                        </a:lnSpc>
                        <a:spcAft>
                          <a:spcPts val="0"/>
                        </a:spcAft>
                      </a:pPr>
                      <a:r>
                        <a:rPr lang="fr-FR" sz="900" dirty="0">
                          <a:effectLst/>
                        </a:rPr>
                        <a:t>RD 15</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algn="l">
                        <a:lnSpc>
                          <a:spcPct val="107000"/>
                        </a:lnSpc>
                        <a:spcAft>
                          <a:spcPts val="0"/>
                        </a:spcAft>
                      </a:pPr>
                      <a:r>
                        <a:rPr lang="fr-FR" sz="900">
                          <a:effectLst/>
                        </a:rPr>
                        <a:t>Sortie ANTRAIN vers Saint Ouen la Rouerie</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7780" algn="ctr">
                        <a:lnSpc>
                          <a:spcPct val="107000"/>
                        </a:lnSpc>
                        <a:spcAft>
                          <a:spcPts val="0"/>
                        </a:spcAft>
                      </a:pPr>
                      <a:r>
                        <a:rPr lang="fr-FR" sz="900">
                          <a:effectLst/>
                        </a:rPr>
                        <a:t>39.500</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algn="ctr">
                        <a:lnSpc>
                          <a:spcPct val="107000"/>
                        </a:lnSpc>
                        <a:spcAft>
                          <a:spcPts val="0"/>
                        </a:spcAft>
                      </a:pPr>
                      <a:r>
                        <a:rPr lang="fr-FR" sz="900">
                          <a:effectLst/>
                        </a:rPr>
                        <a:t>67.6</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15h25</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15h22</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15h19</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extLst>
                  <a:ext uri="{0D108BD9-81ED-4DB2-BD59-A6C34878D82A}">
                    <a16:rowId xmlns:a16="http://schemas.microsoft.com/office/drawing/2014/main" val="1471094213"/>
                  </a:ext>
                </a:extLst>
              </a:tr>
              <a:tr h="185415">
                <a:tc>
                  <a:txBody>
                    <a:bodyPr/>
                    <a:lstStyle/>
                    <a:p>
                      <a:pPr marL="21590" algn="ctr">
                        <a:lnSpc>
                          <a:spcPct val="107000"/>
                        </a:lnSpc>
                        <a:spcAft>
                          <a:spcPts val="0"/>
                        </a:spcAft>
                      </a:pPr>
                      <a:r>
                        <a:rPr lang="fr-FR" sz="900">
                          <a:solidFill>
                            <a:schemeClr val="bg1"/>
                          </a:solidFill>
                          <a:effectLst/>
                        </a:rPr>
                        <a:t>RD 15</a:t>
                      </a:r>
                      <a:endParaRPr lang="fr-FR" sz="9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FF0000"/>
                    </a:solidFill>
                  </a:tcPr>
                </a:tc>
                <a:tc>
                  <a:txBody>
                    <a:bodyPr/>
                    <a:lstStyle/>
                    <a:p>
                      <a:pPr marL="21590" algn="l">
                        <a:lnSpc>
                          <a:spcPct val="107000"/>
                        </a:lnSpc>
                        <a:spcAft>
                          <a:spcPts val="0"/>
                        </a:spcAft>
                      </a:pPr>
                      <a:r>
                        <a:rPr lang="fr-FR" sz="900" dirty="0">
                          <a:solidFill>
                            <a:schemeClr val="bg1"/>
                          </a:solidFill>
                          <a:effectLst/>
                        </a:rPr>
                        <a:t>MG Montée 400m 6% à 8% vers Saint Ouen la Rouerie</a:t>
                      </a:r>
                      <a:endParaRPr lang="fr-FR" sz="9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FF0000"/>
                    </a:solidFill>
                  </a:tcPr>
                </a:tc>
                <a:tc>
                  <a:txBody>
                    <a:bodyPr/>
                    <a:lstStyle/>
                    <a:p>
                      <a:pPr marL="17780" algn="ctr">
                        <a:lnSpc>
                          <a:spcPct val="107000"/>
                        </a:lnSpc>
                        <a:spcAft>
                          <a:spcPts val="0"/>
                        </a:spcAft>
                      </a:pPr>
                      <a:r>
                        <a:rPr lang="fr-FR" sz="900">
                          <a:solidFill>
                            <a:schemeClr val="bg1"/>
                          </a:solidFill>
                          <a:effectLst/>
                        </a:rPr>
                        <a:t>39.900</a:t>
                      </a:r>
                      <a:endParaRPr lang="fr-FR" sz="9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FF0000"/>
                    </a:solidFill>
                  </a:tcPr>
                </a:tc>
                <a:tc>
                  <a:txBody>
                    <a:bodyPr/>
                    <a:lstStyle/>
                    <a:p>
                      <a:pPr algn="ctr">
                        <a:lnSpc>
                          <a:spcPct val="107000"/>
                        </a:lnSpc>
                        <a:spcAft>
                          <a:spcPts val="0"/>
                        </a:spcAft>
                      </a:pPr>
                      <a:r>
                        <a:rPr lang="fr-FR" sz="900" dirty="0">
                          <a:solidFill>
                            <a:schemeClr val="bg1"/>
                          </a:solidFill>
                          <a:effectLst/>
                        </a:rPr>
                        <a:t>67.3</a:t>
                      </a:r>
                      <a:endParaRPr lang="fr-FR" sz="9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FF0000"/>
                    </a:solidFill>
                  </a:tcPr>
                </a:tc>
                <a:tc>
                  <a:txBody>
                    <a:bodyPr/>
                    <a:lstStyle/>
                    <a:p>
                      <a:pPr marL="16510" algn="ctr">
                        <a:lnSpc>
                          <a:spcPct val="107000"/>
                        </a:lnSpc>
                        <a:spcAft>
                          <a:spcPts val="0"/>
                        </a:spcAft>
                      </a:pPr>
                      <a:r>
                        <a:rPr lang="fr-FR" sz="900">
                          <a:solidFill>
                            <a:schemeClr val="bg1"/>
                          </a:solidFill>
                          <a:effectLst/>
                        </a:rPr>
                        <a:t>15h26</a:t>
                      </a:r>
                      <a:endParaRPr lang="fr-FR" sz="9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FF0000"/>
                    </a:solidFill>
                  </a:tcPr>
                </a:tc>
                <a:tc>
                  <a:txBody>
                    <a:bodyPr/>
                    <a:lstStyle/>
                    <a:p>
                      <a:pPr marL="16510" algn="ctr">
                        <a:lnSpc>
                          <a:spcPct val="107000"/>
                        </a:lnSpc>
                        <a:spcAft>
                          <a:spcPts val="0"/>
                        </a:spcAft>
                      </a:pPr>
                      <a:r>
                        <a:rPr lang="fr-FR" sz="900">
                          <a:solidFill>
                            <a:schemeClr val="bg1"/>
                          </a:solidFill>
                          <a:effectLst/>
                        </a:rPr>
                        <a:t>15h23</a:t>
                      </a:r>
                      <a:endParaRPr lang="fr-FR" sz="9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FF0000"/>
                    </a:solidFill>
                  </a:tcPr>
                </a:tc>
                <a:tc>
                  <a:txBody>
                    <a:bodyPr/>
                    <a:lstStyle/>
                    <a:p>
                      <a:pPr marL="16510" algn="ctr">
                        <a:lnSpc>
                          <a:spcPct val="107000"/>
                        </a:lnSpc>
                        <a:spcAft>
                          <a:spcPts val="0"/>
                        </a:spcAft>
                      </a:pPr>
                      <a:r>
                        <a:rPr lang="fr-FR" sz="900" dirty="0">
                          <a:solidFill>
                            <a:schemeClr val="bg1"/>
                          </a:solidFill>
                          <a:effectLst/>
                        </a:rPr>
                        <a:t>15h19</a:t>
                      </a:r>
                      <a:endParaRPr lang="fr-FR" sz="9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FF0000"/>
                    </a:solidFill>
                  </a:tcPr>
                </a:tc>
                <a:extLst>
                  <a:ext uri="{0D108BD9-81ED-4DB2-BD59-A6C34878D82A}">
                    <a16:rowId xmlns:a16="http://schemas.microsoft.com/office/drawing/2014/main" val="2732586578"/>
                  </a:ext>
                </a:extLst>
              </a:tr>
              <a:tr h="185415">
                <a:tc>
                  <a:txBody>
                    <a:bodyPr/>
                    <a:lstStyle/>
                    <a:p>
                      <a:pPr marL="21590" algn="ctr">
                        <a:lnSpc>
                          <a:spcPct val="107000"/>
                        </a:lnSpc>
                        <a:spcAft>
                          <a:spcPts val="0"/>
                        </a:spcAft>
                      </a:pPr>
                      <a:r>
                        <a:rPr lang="fr-FR" sz="900">
                          <a:effectLst/>
                        </a:rPr>
                        <a:t>RD 15</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21590" algn="l">
                        <a:lnSpc>
                          <a:spcPct val="107000"/>
                        </a:lnSpc>
                        <a:spcAft>
                          <a:spcPts val="0"/>
                        </a:spcAft>
                      </a:pPr>
                      <a:r>
                        <a:rPr lang="fr-FR" sz="900" dirty="0">
                          <a:effectLst/>
                        </a:rPr>
                        <a:t>Entrée SAINT OUEN LA ROUERIE</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7780" algn="ctr">
                        <a:lnSpc>
                          <a:spcPct val="107000"/>
                        </a:lnSpc>
                        <a:spcAft>
                          <a:spcPts val="0"/>
                        </a:spcAft>
                      </a:pPr>
                      <a:r>
                        <a:rPr lang="fr-FR" sz="900">
                          <a:effectLst/>
                        </a:rPr>
                        <a:t>41.900</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algn="ctr">
                        <a:lnSpc>
                          <a:spcPct val="107000"/>
                        </a:lnSpc>
                        <a:spcAft>
                          <a:spcPts val="0"/>
                        </a:spcAft>
                      </a:pPr>
                      <a:r>
                        <a:rPr lang="fr-FR" sz="900">
                          <a:effectLst/>
                        </a:rPr>
                        <a:t>65.3</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15h29</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dirty="0">
                          <a:effectLst/>
                        </a:rPr>
                        <a:t>15h26</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dirty="0">
                          <a:effectLst/>
                        </a:rPr>
                        <a:t>15h22</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extLst>
                  <a:ext uri="{0D108BD9-81ED-4DB2-BD59-A6C34878D82A}">
                    <a16:rowId xmlns:a16="http://schemas.microsoft.com/office/drawing/2014/main" val="2803870448"/>
                  </a:ext>
                </a:extLst>
              </a:tr>
              <a:tr h="185415">
                <a:tc>
                  <a:txBody>
                    <a:bodyPr/>
                    <a:lstStyle/>
                    <a:p>
                      <a:pPr marL="21590" algn="ctr">
                        <a:lnSpc>
                          <a:spcPct val="107000"/>
                        </a:lnSpc>
                        <a:spcAft>
                          <a:spcPts val="0"/>
                        </a:spcAft>
                      </a:pPr>
                      <a:r>
                        <a:rPr lang="fr-FR" sz="900">
                          <a:effectLst/>
                        </a:rPr>
                        <a:t>RD 15</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21590" algn="l">
                        <a:lnSpc>
                          <a:spcPct val="107000"/>
                        </a:lnSpc>
                        <a:spcAft>
                          <a:spcPts val="0"/>
                        </a:spcAft>
                      </a:pPr>
                      <a:r>
                        <a:rPr lang="fr-FR" sz="900" dirty="0">
                          <a:effectLst/>
                        </a:rPr>
                        <a:t>Sortie SAINT OUEN LA ROUERIE vers Cogles</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7780" algn="ctr">
                        <a:lnSpc>
                          <a:spcPct val="107000"/>
                        </a:lnSpc>
                        <a:spcAft>
                          <a:spcPts val="0"/>
                        </a:spcAft>
                      </a:pPr>
                      <a:r>
                        <a:rPr lang="fr-FR" sz="900">
                          <a:effectLst/>
                        </a:rPr>
                        <a:t>42.700</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algn="ctr">
                        <a:lnSpc>
                          <a:spcPct val="107000"/>
                        </a:lnSpc>
                        <a:spcAft>
                          <a:spcPts val="0"/>
                        </a:spcAft>
                      </a:pPr>
                      <a:r>
                        <a:rPr lang="fr-FR" sz="900">
                          <a:effectLst/>
                        </a:rPr>
                        <a:t>64.5</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15h31</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15.27</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15.24</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extLst>
                  <a:ext uri="{0D108BD9-81ED-4DB2-BD59-A6C34878D82A}">
                    <a16:rowId xmlns:a16="http://schemas.microsoft.com/office/drawing/2014/main" val="3648595781"/>
                  </a:ext>
                </a:extLst>
              </a:tr>
              <a:tr h="185415">
                <a:tc>
                  <a:txBody>
                    <a:bodyPr/>
                    <a:lstStyle/>
                    <a:p>
                      <a:pPr marL="21590" algn="ctr">
                        <a:lnSpc>
                          <a:spcPct val="107000"/>
                        </a:lnSpc>
                        <a:spcAft>
                          <a:spcPts val="0"/>
                        </a:spcAft>
                      </a:pPr>
                      <a:r>
                        <a:rPr lang="fr-FR" sz="900">
                          <a:effectLst/>
                        </a:rPr>
                        <a:t>RD 15</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21590" algn="l">
                        <a:lnSpc>
                          <a:spcPct val="107000"/>
                        </a:lnSpc>
                        <a:spcAft>
                          <a:spcPts val="0"/>
                        </a:spcAft>
                      </a:pPr>
                      <a:r>
                        <a:rPr lang="fr-FR" sz="900" dirty="0">
                          <a:effectLst/>
                        </a:rPr>
                        <a:t>Entrée COGLES</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7780" algn="ctr">
                        <a:lnSpc>
                          <a:spcPct val="107000"/>
                        </a:lnSpc>
                        <a:spcAft>
                          <a:spcPts val="0"/>
                        </a:spcAft>
                      </a:pPr>
                      <a:r>
                        <a:rPr lang="fr-FR" sz="900">
                          <a:effectLst/>
                        </a:rPr>
                        <a:t>48.100</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algn="ctr">
                        <a:lnSpc>
                          <a:spcPct val="107000"/>
                        </a:lnSpc>
                        <a:spcAft>
                          <a:spcPts val="0"/>
                        </a:spcAft>
                      </a:pPr>
                      <a:r>
                        <a:rPr lang="fr-FR" sz="900">
                          <a:effectLst/>
                        </a:rPr>
                        <a:t>59.1</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15h40</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15h35</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15h32</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extLst>
                  <a:ext uri="{0D108BD9-81ED-4DB2-BD59-A6C34878D82A}">
                    <a16:rowId xmlns:a16="http://schemas.microsoft.com/office/drawing/2014/main" val="1044072516"/>
                  </a:ext>
                </a:extLst>
              </a:tr>
              <a:tr h="185415">
                <a:tc>
                  <a:txBody>
                    <a:bodyPr/>
                    <a:lstStyle/>
                    <a:p>
                      <a:pPr marL="21590" algn="ctr">
                        <a:lnSpc>
                          <a:spcPct val="107000"/>
                        </a:lnSpc>
                        <a:spcAft>
                          <a:spcPts val="0"/>
                        </a:spcAft>
                      </a:pPr>
                      <a:r>
                        <a:rPr lang="fr-FR" sz="900">
                          <a:effectLst/>
                        </a:rPr>
                        <a:t>RD 17</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21590" algn="l">
                        <a:lnSpc>
                          <a:spcPct val="107000"/>
                        </a:lnSpc>
                        <a:spcAft>
                          <a:spcPts val="0"/>
                        </a:spcAft>
                      </a:pPr>
                      <a:r>
                        <a:rPr lang="fr-FR" sz="900" dirty="0">
                          <a:effectLst/>
                        </a:rPr>
                        <a:t>Sortie COGLES vers RD 17 la Selle en Cogles</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7780" algn="ctr">
                        <a:lnSpc>
                          <a:spcPct val="107000"/>
                        </a:lnSpc>
                        <a:spcAft>
                          <a:spcPts val="0"/>
                        </a:spcAft>
                      </a:pPr>
                      <a:r>
                        <a:rPr lang="fr-FR" sz="900">
                          <a:effectLst/>
                        </a:rPr>
                        <a:t>48.600</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algn="ctr">
                        <a:lnSpc>
                          <a:spcPct val="107000"/>
                        </a:lnSpc>
                        <a:spcAft>
                          <a:spcPts val="0"/>
                        </a:spcAft>
                      </a:pPr>
                      <a:r>
                        <a:rPr lang="fr-FR" sz="900">
                          <a:effectLst/>
                        </a:rPr>
                        <a:t>58.6</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15h41</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15h36</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15h32</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extLst>
                  <a:ext uri="{0D108BD9-81ED-4DB2-BD59-A6C34878D82A}">
                    <a16:rowId xmlns:a16="http://schemas.microsoft.com/office/drawing/2014/main" val="4113802063"/>
                  </a:ext>
                </a:extLst>
              </a:tr>
              <a:tr h="185415">
                <a:tc>
                  <a:txBody>
                    <a:bodyPr/>
                    <a:lstStyle/>
                    <a:p>
                      <a:pPr marL="21590" algn="ctr">
                        <a:lnSpc>
                          <a:spcPct val="107000"/>
                        </a:lnSpc>
                        <a:spcAft>
                          <a:spcPts val="0"/>
                        </a:spcAft>
                      </a:pPr>
                      <a:r>
                        <a:rPr lang="fr-FR" sz="900">
                          <a:effectLst/>
                        </a:rPr>
                        <a:t>RD 17</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21590" algn="l">
                        <a:lnSpc>
                          <a:spcPct val="107000"/>
                        </a:lnSpc>
                        <a:spcAft>
                          <a:spcPts val="0"/>
                        </a:spcAft>
                      </a:pPr>
                      <a:r>
                        <a:rPr lang="fr-FR" sz="900" dirty="0">
                          <a:effectLst/>
                        </a:rPr>
                        <a:t>Entrée LA SELLE EN COGLES</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7780" algn="ctr">
                        <a:lnSpc>
                          <a:spcPct val="107000"/>
                        </a:lnSpc>
                        <a:spcAft>
                          <a:spcPts val="0"/>
                        </a:spcAft>
                      </a:pPr>
                      <a:r>
                        <a:rPr lang="fr-FR" sz="900">
                          <a:effectLst/>
                        </a:rPr>
                        <a:t>51.500</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algn="ctr">
                        <a:lnSpc>
                          <a:spcPct val="107000"/>
                        </a:lnSpc>
                        <a:spcAft>
                          <a:spcPts val="0"/>
                        </a:spcAft>
                      </a:pPr>
                      <a:r>
                        <a:rPr lang="fr-FR" sz="900">
                          <a:effectLst/>
                        </a:rPr>
                        <a:t>55.7</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15h45</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15h41</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15h37</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extLst>
                  <a:ext uri="{0D108BD9-81ED-4DB2-BD59-A6C34878D82A}">
                    <a16:rowId xmlns:a16="http://schemas.microsoft.com/office/drawing/2014/main" val="1811321540"/>
                  </a:ext>
                </a:extLst>
              </a:tr>
              <a:tr h="185415">
                <a:tc>
                  <a:txBody>
                    <a:bodyPr/>
                    <a:lstStyle/>
                    <a:p>
                      <a:pPr marL="21590" algn="ctr">
                        <a:lnSpc>
                          <a:spcPct val="107000"/>
                        </a:lnSpc>
                        <a:spcAft>
                          <a:spcPts val="0"/>
                        </a:spcAft>
                      </a:pPr>
                      <a:r>
                        <a:rPr lang="fr-FR" sz="900">
                          <a:effectLst/>
                        </a:rPr>
                        <a:t>RD 102</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21590" algn="l">
                        <a:lnSpc>
                          <a:spcPct val="107000"/>
                        </a:lnSpc>
                        <a:spcAft>
                          <a:spcPts val="0"/>
                        </a:spcAft>
                      </a:pPr>
                      <a:r>
                        <a:rPr lang="fr-FR" sz="900" dirty="0">
                          <a:effectLst/>
                        </a:rPr>
                        <a:t>Sortie LA SELLE EN COGLES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7780" algn="ctr">
                        <a:lnSpc>
                          <a:spcPct val="107000"/>
                        </a:lnSpc>
                        <a:spcAft>
                          <a:spcPts val="0"/>
                        </a:spcAft>
                      </a:pPr>
                      <a:r>
                        <a:rPr lang="fr-FR" sz="900">
                          <a:effectLst/>
                        </a:rPr>
                        <a:t>51.900</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algn="ctr">
                        <a:lnSpc>
                          <a:spcPct val="107000"/>
                        </a:lnSpc>
                        <a:spcAft>
                          <a:spcPts val="0"/>
                        </a:spcAft>
                      </a:pPr>
                      <a:r>
                        <a:rPr lang="fr-FR" sz="900">
                          <a:effectLst/>
                        </a:rPr>
                        <a:t>55.3</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15h46</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15h41</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15h37</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extLst>
                  <a:ext uri="{0D108BD9-81ED-4DB2-BD59-A6C34878D82A}">
                    <a16:rowId xmlns:a16="http://schemas.microsoft.com/office/drawing/2014/main" val="215802143"/>
                  </a:ext>
                </a:extLst>
              </a:tr>
              <a:tr h="185415">
                <a:tc>
                  <a:txBody>
                    <a:bodyPr/>
                    <a:lstStyle/>
                    <a:p>
                      <a:pPr marL="21590" algn="ctr">
                        <a:lnSpc>
                          <a:spcPct val="107000"/>
                        </a:lnSpc>
                        <a:spcAft>
                          <a:spcPts val="0"/>
                        </a:spcAft>
                      </a:pPr>
                      <a:r>
                        <a:rPr lang="fr-FR" sz="900">
                          <a:effectLst/>
                        </a:rPr>
                        <a:t>RD 102</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3DF034"/>
                    </a:solidFill>
                  </a:tcPr>
                </a:tc>
                <a:tc>
                  <a:txBody>
                    <a:bodyPr/>
                    <a:lstStyle/>
                    <a:p>
                      <a:pPr marL="21590" algn="l">
                        <a:lnSpc>
                          <a:spcPct val="107000"/>
                        </a:lnSpc>
                        <a:spcAft>
                          <a:spcPts val="0"/>
                        </a:spcAft>
                      </a:pPr>
                      <a:r>
                        <a:rPr lang="fr-FR" sz="900">
                          <a:effectLst/>
                        </a:rPr>
                        <a:t>SI  200 m avant carrefour puis direction Montours </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3DF034"/>
                    </a:solidFill>
                  </a:tcPr>
                </a:tc>
                <a:tc>
                  <a:txBody>
                    <a:bodyPr/>
                    <a:lstStyle/>
                    <a:p>
                      <a:pPr marL="17780" algn="ctr">
                        <a:lnSpc>
                          <a:spcPct val="107000"/>
                        </a:lnSpc>
                        <a:spcAft>
                          <a:spcPts val="0"/>
                        </a:spcAft>
                      </a:pPr>
                      <a:r>
                        <a:rPr lang="fr-FR" sz="900">
                          <a:effectLst/>
                        </a:rPr>
                        <a:t>53.100</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3DF034"/>
                    </a:solidFill>
                  </a:tcPr>
                </a:tc>
                <a:tc>
                  <a:txBody>
                    <a:bodyPr/>
                    <a:lstStyle/>
                    <a:p>
                      <a:pPr algn="ctr">
                        <a:lnSpc>
                          <a:spcPct val="107000"/>
                        </a:lnSpc>
                        <a:spcAft>
                          <a:spcPts val="0"/>
                        </a:spcAft>
                      </a:pPr>
                      <a:r>
                        <a:rPr lang="fr-FR" sz="900">
                          <a:effectLst/>
                        </a:rPr>
                        <a:t>54.1</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3DF034"/>
                    </a:solidFill>
                  </a:tcPr>
                </a:tc>
                <a:tc>
                  <a:txBody>
                    <a:bodyPr/>
                    <a:lstStyle/>
                    <a:p>
                      <a:pPr marL="16510" algn="ctr">
                        <a:lnSpc>
                          <a:spcPct val="107000"/>
                        </a:lnSpc>
                        <a:spcAft>
                          <a:spcPts val="0"/>
                        </a:spcAft>
                      </a:pPr>
                      <a:r>
                        <a:rPr lang="fr-FR" sz="900">
                          <a:effectLst/>
                        </a:rPr>
                        <a:t>15h48</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3DF034"/>
                    </a:solidFill>
                  </a:tcPr>
                </a:tc>
                <a:tc>
                  <a:txBody>
                    <a:bodyPr/>
                    <a:lstStyle/>
                    <a:p>
                      <a:pPr marL="16510" algn="ctr">
                        <a:lnSpc>
                          <a:spcPct val="107000"/>
                        </a:lnSpc>
                        <a:spcAft>
                          <a:spcPts val="0"/>
                        </a:spcAft>
                      </a:pPr>
                      <a:r>
                        <a:rPr lang="fr-FR" sz="900">
                          <a:effectLst/>
                        </a:rPr>
                        <a:t>15h43</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3DF034"/>
                    </a:solidFill>
                  </a:tcPr>
                </a:tc>
                <a:tc>
                  <a:txBody>
                    <a:bodyPr/>
                    <a:lstStyle/>
                    <a:p>
                      <a:pPr marL="16510" algn="ctr">
                        <a:lnSpc>
                          <a:spcPct val="107000"/>
                        </a:lnSpc>
                        <a:spcAft>
                          <a:spcPts val="0"/>
                        </a:spcAft>
                      </a:pPr>
                      <a:r>
                        <a:rPr lang="fr-FR" sz="900" dirty="0">
                          <a:effectLst/>
                        </a:rPr>
                        <a:t>15h39</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3DF034"/>
                    </a:solidFill>
                  </a:tcPr>
                </a:tc>
                <a:extLst>
                  <a:ext uri="{0D108BD9-81ED-4DB2-BD59-A6C34878D82A}">
                    <a16:rowId xmlns:a16="http://schemas.microsoft.com/office/drawing/2014/main" val="3659972305"/>
                  </a:ext>
                </a:extLst>
              </a:tr>
              <a:tr h="185415">
                <a:tc>
                  <a:txBody>
                    <a:bodyPr/>
                    <a:lstStyle/>
                    <a:p>
                      <a:pPr marL="21590" algn="ctr">
                        <a:lnSpc>
                          <a:spcPct val="107000"/>
                        </a:lnSpc>
                        <a:spcAft>
                          <a:spcPts val="0"/>
                        </a:spcAft>
                      </a:pPr>
                      <a:r>
                        <a:rPr lang="fr-FR" sz="900" dirty="0">
                          <a:effectLst/>
                        </a:rPr>
                        <a:t>RD 17</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21590" algn="l">
                        <a:lnSpc>
                          <a:spcPct val="107000"/>
                        </a:lnSpc>
                        <a:spcAft>
                          <a:spcPts val="0"/>
                        </a:spcAft>
                      </a:pPr>
                      <a:r>
                        <a:rPr lang="fr-FR" sz="900">
                          <a:effectLst/>
                        </a:rPr>
                        <a:t>Entrée MONTOURS </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7780" algn="ctr">
                        <a:lnSpc>
                          <a:spcPct val="107000"/>
                        </a:lnSpc>
                        <a:spcAft>
                          <a:spcPts val="0"/>
                        </a:spcAft>
                      </a:pPr>
                      <a:r>
                        <a:rPr lang="fr-FR" sz="900">
                          <a:effectLst/>
                        </a:rPr>
                        <a:t>55.000</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algn="ctr">
                        <a:lnSpc>
                          <a:spcPct val="107000"/>
                        </a:lnSpc>
                        <a:spcAft>
                          <a:spcPts val="0"/>
                        </a:spcAft>
                      </a:pPr>
                      <a:r>
                        <a:rPr lang="fr-FR" sz="900">
                          <a:effectLst/>
                        </a:rPr>
                        <a:t>52.2</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15h51</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15h46</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dirty="0">
                          <a:effectLst/>
                        </a:rPr>
                        <a:t>15h42</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extLst>
                  <a:ext uri="{0D108BD9-81ED-4DB2-BD59-A6C34878D82A}">
                    <a16:rowId xmlns:a16="http://schemas.microsoft.com/office/drawing/2014/main" val="3296462558"/>
                  </a:ext>
                </a:extLst>
              </a:tr>
              <a:tr h="185415">
                <a:tc>
                  <a:txBody>
                    <a:bodyPr/>
                    <a:lstStyle/>
                    <a:p>
                      <a:pPr marL="21590" algn="ctr">
                        <a:lnSpc>
                          <a:spcPct val="107000"/>
                        </a:lnSpc>
                        <a:spcAft>
                          <a:spcPts val="0"/>
                        </a:spcAft>
                      </a:pPr>
                      <a:r>
                        <a:rPr lang="fr-FR" sz="900">
                          <a:effectLst/>
                        </a:rPr>
                        <a:t>RD 17</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21590" algn="l">
                        <a:lnSpc>
                          <a:spcPct val="107000"/>
                        </a:lnSpc>
                        <a:spcAft>
                          <a:spcPts val="0"/>
                        </a:spcAft>
                      </a:pPr>
                      <a:r>
                        <a:rPr lang="fr-FR" sz="900" dirty="0">
                          <a:effectLst/>
                        </a:rPr>
                        <a:t>Sortie MONTOURS VERS St Germain En Cogles</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7780" algn="ctr">
                        <a:lnSpc>
                          <a:spcPct val="107000"/>
                        </a:lnSpc>
                        <a:spcAft>
                          <a:spcPts val="0"/>
                        </a:spcAft>
                      </a:pPr>
                      <a:r>
                        <a:rPr lang="fr-FR" sz="900">
                          <a:effectLst/>
                        </a:rPr>
                        <a:t>55.700</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algn="ctr">
                        <a:lnSpc>
                          <a:spcPct val="107000"/>
                        </a:lnSpc>
                        <a:spcAft>
                          <a:spcPts val="0"/>
                        </a:spcAft>
                      </a:pPr>
                      <a:r>
                        <a:rPr lang="fr-FR" sz="900" dirty="0">
                          <a:effectLst/>
                        </a:rPr>
                        <a:t>51.5</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15h52</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15h47</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15h43</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extLst>
                  <a:ext uri="{0D108BD9-81ED-4DB2-BD59-A6C34878D82A}">
                    <a16:rowId xmlns:a16="http://schemas.microsoft.com/office/drawing/2014/main" val="733903954"/>
                  </a:ext>
                </a:extLst>
              </a:tr>
              <a:tr h="185415">
                <a:tc>
                  <a:txBody>
                    <a:bodyPr/>
                    <a:lstStyle/>
                    <a:p>
                      <a:pPr marL="21590" algn="ctr">
                        <a:lnSpc>
                          <a:spcPct val="107000"/>
                        </a:lnSpc>
                        <a:spcAft>
                          <a:spcPts val="0"/>
                        </a:spcAft>
                      </a:pPr>
                      <a:r>
                        <a:rPr lang="fr-FR" sz="900">
                          <a:effectLst/>
                        </a:rPr>
                        <a:t>RD 17 / RD 105</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21590" algn="l">
                        <a:lnSpc>
                          <a:spcPct val="107000"/>
                        </a:lnSpc>
                        <a:spcAft>
                          <a:spcPts val="0"/>
                        </a:spcAft>
                      </a:pPr>
                      <a:r>
                        <a:rPr lang="fr-FR" sz="900" dirty="0">
                          <a:effectLst/>
                        </a:rPr>
                        <a:t>Carrefour prendre à gauche directions le CHATELLIER (Entrée Circuit)</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7780" algn="ctr">
                        <a:lnSpc>
                          <a:spcPct val="107000"/>
                        </a:lnSpc>
                        <a:spcAft>
                          <a:spcPts val="0"/>
                        </a:spcAft>
                      </a:pPr>
                      <a:r>
                        <a:rPr lang="fr-FR" sz="900">
                          <a:effectLst/>
                        </a:rPr>
                        <a:t>59.000</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algn="ctr">
                        <a:lnSpc>
                          <a:spcPct val="107000"/>
                        </a:lnSpc>
                        <a:spcAft>
                          <a:spcPts val="0"/>
                        </a:spcAft>
                      </a:pPr>
                      <a:r>
                        <a:rPr lang="fr-FR" sz="900" dirty="0">
                          <a:effectLst/>
                        </a:rPr>
                        <a:t>48.2</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18h58</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15h53</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15h48</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extLst>
                  <a:ext uri="{0D108BD9-81ED-4DB2-BD59-A6C34878D82A}">
                    <a16:rowId xmlns:a16="http://schemas.microsoft.com/office/drawing/2014/main" val="4163085920"/>
                  </a:ext>
                </a:extLst>
              </a:tr>
              <a:tr h="185415">
                <a:tc>
                  <a:txBody>
                    <a:bodyPr/>
                    <a:lstStyle/>
                    <a:p>
                      <a:pPr marL="21590" algn="ctr">
                        <a:lnSpc>
                          <a:spcPct val="107000"/>
                        </a:lnSpc>
                        <a:spcAft>
                          <a:spcPts val="0"/>
                        </a:spcAft>
                      </a:pPr>
                      <a:r>
                        <a:rPr lang="fr-FR" sz="900">
                          <a:effectLst/>
                        </a:rPr>
                        <a:t>RD 219</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21590" algn="l">
                        <a:lnSpc>
                          <a:spcPct val="107000"/>
                        </a:lnSpc>
                        <a:spcAft>
                          <a:spcPts val="0"/>
                        </a:spcAft>
                      </a:pPr>
                      <a:r>
                        <a:rPr lang="fr-FR" sz="900" dirty="0">
                          <a:effectLst/>
                        </a:rPr>
                        <a:t>Entrée LE CHATELLIER</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7780" algn="ctr">
                        <a:lnSpc>
                          <a:spcPct val="107000"/>
                        </a:lnSpc>
                        <a:spcAft>
                          <a:spcPts val="0"/>
                        </a:spcAft>
                      </a:pPr>
                      <a:r>
                        <a:rPr lang="fr-FR" sz="900">
                          <a:effectLst/>
                        </a:rPr>
                        <a:t>62.500</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algn="ctr">
                        <a:lnSpc>
                          <a:spcPct val="107000"/>
                        </a:lnSpc>
                        <a:spcAft>
                          <a:spcPts val="0"/>
                        </a:spcAft>
                      </a:pPr>
                      <a:r>
                        <a:rPr lang="fr-FR" sz="900">
                          <a:effectLst/>
                        </a:rPr>
                        <a:t>47.7</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16h04</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15h58</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15h53</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extLst>
                  <a:ext uri="{0D108BD9-81ED-4DB2-BD59-A6C34878D82A}">
                    <a16:rowId xmlns:a16="http://schemas.microsoft.com/office/drawing/2014/main" val="3239235989"/>
                  </a:ext>
                </a:extLst>
              </a:tr>
              <a:tr h="185415">
                <a:tc>
                  <a:txBody>
                    <a:bodyPr/>
                    <a:lstStyle/>
                    <a:p>
                      <a:pPr marL="21590" algn="ctr">
                        <a:lnSpc>
                          <a:spcPct val="107000"/>
                        </a:lnSpc>
                        <a:spcAft>
                          <a:spcPts val="0"/>
                        </a:spcAft>
                      </a:pPr>
                      <a:r>
                        <a:rPr lang="fr-FR" sz="900">
                          <a:effectLst/>
                        </a:rPr>
                        <a:t>D19</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FF0000"/>
                    </a:solidFill>
                  </a:tcPr>
                </a:tc>
                <a:tc>
                  <a:txBody>
                    <a:bodyPr/>
                    <a:lstStyle/>
                    <a:p>
                      <a:pPr marL="21590" algn="l">
                        <a:lnSpc>
                          <a:spcPct val="107000"/>
                        </a:lnSpc>
                        <a:spcAft>
                          <a:spcPts val="0"/>
                        </a:spcAft>
                      </a:pPr>
                      <a:r>
                        <a:rPr lang="fr-FR" sz="900" dirty="0">
                          <a:solidFill>
                            <a:schemeClr val="bg1"/>
                          </a:solidFill>
                          <a:effectLst/>
                        </a:rPr>
                        <a:t>MG : 1er passage sur la ligne arrivée            CT 5</a:t>
                      </a:r>
                      <a:endParaRPr lang="fr-FR" sz="9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FF0000"/>
                    </a:solidFill>
                  </a:tcPr>
                </a:tc>
                <a:tc>
                  <a:txBody>
                    <a:bodyPr/>
                    <a:lstStyle/>
                    <a:p>
                      <a:pPr marL="17780" algn="ctr">
                        <a:lnSpc>
                          <a:spcPct val="107000"/>
                        </a:lnSpc>
                        <a:spcAft>
                          <a:spcPts val="0"/>
                        </a:spcAft>
                      </a:pPr>
                      <a:r>
                        <a:rPr lang="fr-FR" sz="900">
                          <a:solidFill>
                            <a:schemeClr val="bg1"/>
                          </a:solidFill>
                          <a:effectLst/>
                        </a:rPr>
                        <a:t>62.700</a:t>
                      </a:r>
                      <a:endParaRPr lang="fr-FR" sz="9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FF0000"/>
                    </a:solidFill>
                  </a:tcPr>
                </a:tc>
                <a:tc>
                  <a:txBody>
                    <a:bodyPr/>
                    <a:lstStyle/>
                    <a:p>
                      <a:pPr marL="17145" algn="ctr">
                        <a:lnSpc>
                          <a:spcPct val="107000"/>
                        </a:lnSpc>
                        <a:spcAft>
                          <a:spcPts val="0"/>
                        </a:spcAft>
                      </a:pPr>
                      <a:r>
                        <a:rPr lang="fr-FR" sz="900" dirty="0">
                          <a:solidFill>
                            <a:schemeClr val="bg1"/>
                          </a:solidFill>
                          <a:effectLst/>
                        </a:rPr>
                        <a:t>44.5</a:t>
                      </a:r>
                      <a:endParaRPr lang="fr-FR" sz="9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FF0000"/>
                    </a:solidFill>
                  </a:tcPr>
                </a:tc>
                <a:tc>
                  <a:txBody>
                    <a:bodyPr/>
                    <a:lstStyle/>
                    <a:p>
                      <a:pPr algn="ctr">
                        <a:lnSpc>
                          <a:spcPct val="107000"/>
                        </a:lnSpc>
                        <a:spcAft>
                          <a:spcPts val="0"/>
                        </a:spcAft>
                      </a:pPr>
                      <a:r>
                        <a:rPr lang="fr-FR" sz="900">
                          <a:solidFill>
                            <a:schemeClr val="bg1"/>
                          </a:solidFill>
                          <a:effectLst/>
                        </a:rPr>
                        <a:t>16h04</a:t>
                      </a:r>
                      <a:endParaRPr lang="fr-FR" sz="9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FF0000"/>
                    </a:solidFill>
                  </a:tcPr>
                </a:tc>
                <a:tc>
                  <a:txBody>
                    <a:bodyPr/>
                    <a:lstStyle/>
                    <a:p>
                      <a:pPr marL="16510" algn="ctr">
                        <a:lnSpc>
                          <a:spcPct val="107000"/>
                        </a:lnSpc>
                        <a:spcAft>
                          <a:spcPts val="0"/>
                        </a:spcAft>
                      </a:pPr>
                      <a:r>
                        <a:rPr lang="fr-FR" sz="900" dirty="0">
                          <a:solidFill>
                            <a:schemeClr val="bg1"/>
                          </a:solidFill>
                          <a:effectLst/>
                        </a:rPr>
                        <a:t>15h59</a:t>
                      </a:r>
                      <a:endParaRPr lang="fr-FR" sz="9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FF0000"/>
                    </a:solidFill>
                  </a:tcPr>
                </a:tc>
                <a:tc>
                  <a:txBody>
                    <a:bodyPr/>
                    <a:lstStyle/>
                    <a:p>
                      <a:pPr marL="16510" algn="ctr">
                        <a:lnSpc>
                          <a:spcPct val="107000"/>
                        </a:lnSpc>
                        <a:spcAft>
                          <a:spcPts val="0"/>
                        </a:spcAft>
                      </a:pPr>
                      <a:r>
                        <a:rPr lang="fr-FR" sz="900" dirty="0">
                          <a:solidFill>
                            <a:schemeClr val="bg1"/>
                          </a:solidFill>
                          <a:effectLst/>
                        </a:rPr>
                        <a:t>15h54</a:t>
                      </a:r>
                      <a:endParaRPr lang="fr-FR" sz="9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FF0000"/>
                    </a:solidFill>
                  </a:tcPr>
                </a:tc>
                <a:extLst>
                  <a:ext uri="{0D108BD9-81ED-4DB2-BD59-A6C34878D82A}">
                    <a16:rowId xmlns:a16="http://schemas.microsoft.com/office/drawing/2014/main" val="82022764"/>
                  </a:ext>
                </a:extLst>
              </a:tr>
              <a:tr h="190079">
                <a:tc>
                  <a:txBody>
                    <a:bodyPr/>
                    <a:lstStyle/>
                    <a:p>
                      <a:pPr marL="21590" algn="ctr">
                        <a:lnSpc>
                          <a:spcPct val="107000"/>
                        </a:lnSpc>
                        <a:spcAft>
                          <a:spcPts val="0"/>
                        </a:spcAft>
                      </a:pPr>
                      <a:r>
                        <a:rPr lang="fr-FR" sz="900" b="1" dirty="0">
                          <a:solidFill>
                            <a:srgbClr val="FF0000"/>
                          </a:solidFill>
                          <a:effectLst/>
                        </a:rPr>
                        <a:t>C 4</a:t>
                      </a:r>
                      <a:endParaRPr lang="fr-FR" sz="9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FFFF00"/>
                    </a:solidFill>
                  </a:tcPr>
                </a:tc>
                <a:tc>
                  <a:txBody>
                    <a:bodyPr/>
                    <a:lstStyle/>
                    <a:p>
                      <a:pPr marL="21590" algn="l">
                        <a:lnSpc>
                          <a:spcPct val="107000"/>
                        </a:lnSpc>
                        <a:spcAft>
                          <a:spcPts val="0"/>
                        </a:spcAft>
                      </a:pPr>
                      <a:r>
                        <a:rPr lang="fr-FR" sz="900" b="1" dirty="0">
                          <a:solidFill>
                            <a:srgbClr val="FF0000"/>
                          </a:solidFill>
                          <a:effectLst/>
                        </a:rPr>
                        <a:t>Entrée ST GERMAIN EN COGLES </a:t>
                      </a:r>
                      <a:r>
                        <a:rPr lang="fr-FR" sz="900" b="1" dirty="0">
                          <a:solidFill>
                            <a:srgbClr val="FF0000"/>
                          </a:solidFill>
                          <a:effectLst/>
                          <a:highlight>
                            <a:srgbClr val="FFFF00"/>
                          </a:highlight>
                        </a:rPr>
                        <a:t>ATTENTION Descente dangereuse 12 %</a:t>
                      </a:r>
                      <a:r>
                        <a:rPr lang="fr-FR" sz="900" b="1" dirty="0">
                          <a:solidFill>
                            <a:srgbClr val="FF0000"/>
                          </a:solidFill>
                          <a:effectLst/>
                        </a:rPr>
                        <a:t> </a:t>
                      </a:r>
                      <a:endParaRPr lang="fr-FR" sz="9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FFFF00"/>
                    </a:solidFill>
                  </a:tcPr>
                </a:tc>
                <a:tc>
                  <a:txBody>
                    <a:bodyPr/>
                    <a:lstStyle/>
                    <a:p>
                      <a:pPr algn="ctr">
                        <a:lnSpc>
                          <a:spcPct val="107000"/>
                        </a:lnSpc>
                        <a:spcAft>
                          <a:spcPts val="0"/>
                        </a:spcAft>
                      </a:pPr>
                      <a:r>
                        <a:rPr lang="fr-FR" sz="900" dirty="0">
                          <a:effectLst/>
                        </a:rPr>
                        <a:t>65.500</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FFFF00"/>
                    </a:solidFill>
                  </a:tcPr>
                </a:tc>
                <a:tc>
                  <a:txBody>
                    <a:bodyPr/>
                    <a:lstStyle/>
                    <a:p>
                      <a:pPr algn="ctr">
                        <a:lnSpc>
                          <a:spcPct val="107000"/>
                        </a:lnSpc>
                        <a:spcAft>
                          <a:spcPts val="0"/>
                        </a:spcAft>
                      </a:pPr>
                      <a:r>
                        <a:rPr lang="fr-FR" sz="900" dirty="0">
                          <a:effectLst/>
                        </a:rPr>
                        <a:t>41.7</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FFFF00"/>
                    </a:solidFill>
                  </a:tcPr>
                </a:tc>
                <a:tc>
                  <a:txBody>
                    <a:bodyPr/>
                    <a:lstStyle/>
                    <a:p>
                      <a:pPr marL="16510" algn="ctr">
                        <a:lnSpc>
                          <a:spcPct val="107000"/>
                        </a:lnSpc>
                        <a:spcAft>
                          <a:spcPts val="0"/>
                        </a:spcAft>
                      </a:pPr>
                      <a:r>
                        <a:rPr lang="fr-FR" sz="900" dirty="0">
                          <a:effectLst/>
                        </a:rPr>
                        <a:t>16h09</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FFFF00"/>
                    </a:solidFill>
                  </a:tcPr>
                </a:tc>
                <a:tc>
                  <a:txBody>
                    <a:bodyPr/>
                    <a:lstStyle/>
                    <a:p>
                      <a:pPr marL="16510" algn="ctr">
                        <a:lnSpc>
                          <a:spcPct val="107000"/>
                        </a:lnSpc>
                        <a:spcAft>
                          <a:spcPts val="0"/>
                        </a:spcAft>
                      </a:pPr>
                      <a:r>
                        <a:rPr lang="fr-FR" sz="900" dirty="0">
                          <a:effectLst/>
                        </a:rPr>
                        <a:t>16h03</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FFFF00"/>
                    </a:solidFill>
                  </a:tcPr>
                </a:tc>
                <a:tc>
                  <a:txBody>
                    <a:bodyPr/>
                    <a:lstStyle/>
                    <a:p>
                      <a:pPr marL="16510" algn="ctr">
                        <a:lnSpc>
                          <a:spcPct val="107000"/>
                        </a:lnSpc>
                        <a:spcAft>
                          <a:spcPts val="0"/>
                        </a:spcAft>
                      </a:pPr>
                      <a:r>
                        <a:rPr lang="fr-FR" sz="900" dirty="0">
                          <a:effectLst/>
                        </a:rPr>
                        <a:t>15h58</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FFFF00"/>
                    </a:solidFill>
                  </a:tcPr>
                </a:tc>
                <a:extLst>
                  <a:ext uri="{0D108BD9-81ED-4DB2-BD59-A6C34878D82A}">
                    <a16:rowId xmlns:a16="http://schemas.microsoft.com/office/drawing/2014/main" val="896661371"/>
                  </a:ext>
                </a:extLst>
              </a:tr>
              <a:tr h="185415">
                <a:tc>
                  <a:txBody>
                    <a:bodyPr/>
                    <a:lstStyle/>
                    <a:p>
                      <a:pPr marL="21590" algn="ctr">
                        <a:lnSpc>
                          <a:spcPct val="107000"/>
                        </a:lnSpc>
                        <a:spcAft>
                          <a:spcPts val="0"/>
                        </a:spcAft>
                      </a:pPr>
                      <a:r>
                        <a:rPr lang="fr-FR" sz="900" dirty="0">
                          <a:effectLst/>
                        </a:rPr>
                        <a:t>RD 17</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21590" algn="l">
                        <a:lnSpc>
                          <a:spcPct val="107000"/>
                        </a:lnSpc>
                        <a:spcAft>
                          <a:spcPts val="0"/>
                        </a:spcAft>
                      </a:pPr>
                      <a:r>
                        <a:rPr lang="fr-FR" sz="900" dirty="0">
                          <a:effectLst/>
                        </a:rPr>
                        <a:t>Sortie SAINT GERMAIN EN COGLES</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7780" algn="ctr">
                        <a:lnSpc>
                          <a:spcPct val="107000"/>
                        </a:lnSpc>
                        <a:spcAft>
                          <a:spcPts val="0"/>
                        </a:spcAft>
                      </a:pPr>
                      <a:r>
                        <a:rPr lang="fr-FR" sz="900">
                          <a:effectLst/>
                        </a:rPr>
                        <a:t>66.400</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algn="ctr">
                        <a:lnSpc>
                          <a:spcPct val="107000"/>
                        </a:lnSpc>
                        <a:spcAft>
                          <a:spcPts val="0"/>
                        </a:spcAft>
                      </a:pPr>
                      <a:r>
                        <a:rPr lang="fr-FR" sz="900" dirty="0">
                          <a:effectLst/>
                        </a:rPr>
                        <a:t>40.8</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16h10</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16h04</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15h59</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extLst>
                  <a:ext uri="{0D108BD9-81ED-4DB2-BD59-A6C34878D82A}">
                    <a16:rowId xmlns:a16="http://schemas.microsoft.com/office/drawing/2014/main" val="3307616233"/>
                  </a:ext>
                </a:extLst>
              </a:tr>
              <a:tr h="300725">
                <a:tc>
                  <a:txBody>
                    <a:bodyPr/>
                    <a:lstStyle/>
                    <a:p>
                      <a:pPr marL="21590" algn="ctr">
                        <a:lnSpc>
                          <a:spcPct val="107000"/>
                        </a:lnSpc>
                        <a:spcAft>
                          <a:spcPts val="0"/>
                        </a:spcAft>
                      </a:pPr>
                      <a:r>
                        <a:rPr lang="fr-FR" sz="900">
                          <a:effectLst/>
                        </a:rPr>
                        <a:t>RD 105 / RD 219</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algn="l">
                        <a:lnSpc>
                          <a:spcPct val="107000"/>
                        </a:lnSpc>
                        <a:spcAft>
                          <a:spcPts val="0"/>
                        </a:spcAft>
                      </a:pPr>
                      <a:r>
                        <a:rPr lang="fr-FR" sz="900" dirty="0">
                          <a:effectLst/>
                        </a:rPr>
                        <a:t> Retour vers le Chatellier</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7780" algn="ctr">
                        <a:lnSpc>
                          <a:spcPct val="107000"/>
                        </a:lnSpc>
                        <a:spcAft>
                          <a:spcPts val="0"/>
                        </a:spcAft>
                      </a:pPr>
                      <a:r>
                        <a:rPr lang="fr-FR" sz="900">
                          <a:effectLst/>
                        </a:rPr>
                        <a:t>67.900</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algn="ctr">
                        <a:lnSpc>
                          <a:spcPct val="107000"/>
                        </a:lnSpc>
                        <a:spcAft>
                          <a:spcPts val="0"/>
                        </a:spcAft>
                      </a:pPr>
                      <a:r>
                        <a:rPr lang="fr-FR" sz="900" dirty="0">
                          <a:effectLst/>
                        </a:rPr>
                        <a:t>39.3</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16h13</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16h07</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16510" algn="ctr">
                        <a:lnSpc>
                          <a:spcPct val="107000"/>
                        </a:lnSpc>
                        <a:spcAft>
                          <a:spcPts val="0"/>
                        </a:spcAft>
                      </a:pPr>
                      <a:r>
                        <a:rPr lang="fr-FR" sz="900">
                          <a:effectLst/>
                        </a:rPr>
                        <a:t>16h01</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extLst>
                  <a:ext uri="{0D108BD9-81ED-4DB2-BD59-A6C34878D82A}">
                    <a16:rowId xmlns:a16="http://schemas.microsoft.com/office/drawing/2014/main" val="2168698046"/>
                  </a:ext>
                </a:extLst>
              </a:tr>
              <a:tr h="185415">
                <a:tc>
                  <a:txBody>
                    <a:bodyPr/>
                    <a:lstStyle/>
                    <a:p>
                      <a:pPr marL="21590" algn="ctr">
                        <a:lnSpc>
                          <a:spcPct val="107000"/>
                        </a:lnSpc>
                        <a:spcAft>
                          <a:spcPts val="0"/>
                        </a:spcAft>
                      </a:pPr>
                      <a:r>
                        <a:rPr lang="fr-FR" sz="900">
                          <a:effectLst/>
                        </a:rPr>
                        <a:t>RD 219</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3DF034"/>
                    </a:solidFill>
                  </a:tcPr>
                </a:tc>
                <a:tc>
                  <a:txBody>
                    <a:bodyPr/>
                    <a:lstStyle/>
                    <a:p>
                      <a:pPr marL="21590" algn="l">
                        <a:lnSpc>
                          <a:spcPct val="107000"/>
                        </a:lnSpc>
                        <a:spcAft>
                          <a:spcPts val="0"/>
                        </a:spcAft>
                      </a:pPr>
                      <a:r>
                        <a:rPr lang="fr-FR" sz="900">
                          <a:effectLst/>
                        </a:rPr>
                        <a:t>SI  2ème passage sur la ligne                  CT 4</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3DF034"/>
                    </a:solidFill>
                  </a:tcPr>
                </a:tc>
                <a:tc>
                  <a:txBody>
                    <a:bodyPr/>
                    <a:lstStyle/>
                    <a:p>
                      <a:pPr algn="ctr">
                        <a:lnSpc>
                          <a:spcPct val="107000"/>
                        </a:lnSpc>
                        <a:spcAft>
                          <a:spcPts val="0"/>
                        </a:spcAft>
                      </a:pPr>
                      <a:r>
                        <a:rPr lang="fr-FR" sz="900">
                          <a:effectLst/>
                        </a:rPr>
                        <a:t>71.600</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3DF034"/>
                    </a:solidFill>
                  </a:tcPr>
                </a:tc>
                <a:tc>
                  <a:txBody>
                    <a:bodyPr/>
                    <a:lstStyle/>
                    <a:p>
                      <a:pPr algn="ctr">
                        <a:lnSpc>
                          <a:spcPct val="107000"/>
                        </a:lnSpc>
                        <a:spcAft>
                          <a:spcPts val="0"/>
                        </a:spcAft>
                      </a:pPr>
                      <a:r>
                        <a:rPr lang="fr-FR" sz="900" dirty="0">
                          <a:effectLst/>
                        </a:rPr>
                        <a:t>35.6</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3DF034"/>
                    </a:solidFill>
                  </a:tcPr>
                </a:tc>
                <a:tc>
                  <a:txBody>
                    <a:bodyPr/>
                    <a:lstStyle/>
                    <a:p>
                      <a:pPr algn="ctr">
                        <a:lnSpc>
                          <a:spcPct val="107000"/>
                        </a:lnSpc>
                        <a:spcAft>
                          <a:spcPts val="0"/>
                        </a:spcAft>
                      </a:pPr>
                      <a:r>
                        <a:rPr lang="fr-FR" sz="900">
                          <a:effectLst/>
                        </a:rPr>
                        <a:t>16H19</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3DF034"/>
                    </a:solidFill>
                  </a:tcPr>
                </a:tc>
                <a:tc>
                  <a:txBody>
                    <a:bodyPr/>
                    <a:lstStyle/>
                    <a:p>
                      <a:pPr algn="ctr">
                        <a:lnSpc>
                          <a:spcPct val="107000"/>
                        </a:lnSpc>
                        <a:spcAft>
                          <a:spcPts val="0"/>
                        </a:spcAft>
                      </a:pPr>
                      <a:r>
                        <a:rPr lang="fr-FR" sz="900">
                          <a:effectLst/>
                        </a:rPr>
                        <a:t>16H13</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3DF034"/>
                    </a:solidFill>
                  </a:tcPr>
                </a:tc>
                <a:tc>
                  <a:txBody>
                    <a:bodyPr/>
                    <a:lstStyle/>
                    <a:p>
                      <a:pPr marL="16510" algn="ctr">
                        <a:lnSpc>
                          <a:spcPct val="107000"/>
                        </a:lnSpc>
                        <a:spcAft>
                          <a:spcPts val="0"/>
                        </a:spcAft>
                      </a:pPr>
                      <a:r>
                        <a:rPr lang="fr-FR" sz="900" dirty="0">
                          <a:effectLst/>
                        </a:rPr>
                        <a:t>16H07</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3DF034"/>
                    </a:solidFill>
                  </a:tcPr>
                </a:tc>
                <a:extLst>
                  <a:ext uri="{0D108BD9-81ED-4DB2-BD59-A6C34878D82A}">
                    <a16:rowId xmlns:a16="http://schemas.microsoft.com/office/drawing/2014/main" val="1012712305"/>
                  </a:ext>
                </a:extLst>
              </a:tr>
              <a:tr h="185415">
                <a:tc>
                  <a:txBody>
                    <a:bodyPr/>
                    <a:lstStyle/>
                    <a:p>
                      <a:pPr marL="21590" algn="ctr">
                        <a:lnSpc>
                          <a:spcPct val="107000"/>
                        </a:lnSpc>
                        <a:spcAft>
                          <a:spcPts val="0"/>
                        </a:spcAft>
                      </a:pPr>
                      <a:r>
                        <a:rPr lang="fr-FR" sz="900">
                          <a:effectLst/>
                        </a:rPr>
                        <a:t>RD 219</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FF0000"/>
                    </a:solidFill>
                  </a:tcPr>
                </a:tc>
                <a:tc>
                  <a:txBody>
                    <a:bodyPr/>
                    <a:lstStyle/>
                    <a:p>
                      <a:pPr marL="21590" algn="l">
                        <a:lnSpc>
                          <a:spcPct val="107000"/>
                        </a:lnSpc>
                        <a:spcAft>
                          <a:spcPts val="0"/>
                        </a:spcAft>
                      </a:pPr>
                      <a:r>
                        <a:rPr lang="fr-FR" sz="900" dirty="0">
                          <a:solidFill>
                            <a:schemeClr val="bg1"/>
                          </a:solidFill>
                          <a:effectLst/>
                        </a:rPr>
                        <a:t>MG : 3ème passage sur la ligne                 CT 3</a:t>
                      </a:r>
                      <a:endParaRPr lang="fr-FR" sz="9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FF0000"/>
                    </a:solidFill>
                  </a:tcPr>
                </a:tc>
                <a:tc>
                  <a:txBody>
                    <a:bodyPr/>
                    <a:lstStyle/>
                    <a:p>
                      <a:pPr marL="17780" algn="ctr">
                        <a:lnSpc>
                          <a:spcPct val="107000"/>
                        </a:lnSpc>
                        <a:spcAft>
                          <a:spcPts val="0"/>
                        </a:spcAft>
                      </a:pPr>
                      <a:r>
                        <a:rPr lang="fr-FR" sz="900">
                          <a:solidFill>
                            <a:schemeClr val="bg1"/>
                          </a:solidFill>
                          <a:effectLst/>
                        </a:rPr>
                        <a:t>80.500</a:t>
                      </a:r>
                      <a:endParaRPr lang="fr-FR" sz="9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FF0000"/>
                    </a:solidFill>
                  </a:tcPr>
                </a:tc>
                <a:tc>
                  <a:txBody>
                    <a:bodyPr/>
                    <a:lstStyle/>
                    <a:p>
                      <a:pPr algn="ctr">
                        <a:lnSpc>
                          <a:spcPct val="107000"/>
                        </a:lnSpc>
                        <a:spcAft>
                          <a:spcPts val="0"/>
                        </a:spcAft>
                      </a:pPr>
                      <a:r>
                        <a:rPr lang="fr-FR" sz="900" dirty="0">
                          <a:solidFill>
                            <a:schemeClr val="bg1"/>
                          </a:solidFill>
                          <a:effectLst/>
                        </a:rPr>
                        <a:t>26.7</a:t>
                      </a:r>
                      <a:endParaRPr lang="fr-FR" sz="9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FF0000"/>
                    </a:solidFill>
                  </a:tcPr>
                </a:tc>
                <a:tc>
                  <a:txBody>
                    <a:bodyPr/>
                    <a:lstStyle/>
                    <a:p>
                      <a:pPr marL="16510" algn="ctr">
                        <a:lnSpc>
                          <a:spcPct val="107000"/>
                        </a:lnSpc>
                        <a:spcAft>
                          <a:spcPts val="0"/>
                        </a:spcAft>
                      </a:pPr>
                      <a:r>
                        <a:rPr lang="fr-FR" sz="900" dirty="0">
                          <a:solidFill>
                            <a:schemeClr val="bg1"/>
                          </a:solidFill>
                          <a:effectLst/>
                        </a:rPr>
                        <a:t>16 h 34</a:t>
                      </a:r>
                      <a:endParaRPr lang="fr-FR" sz="9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FF0000"/>
                    </a:solidFill>
                  </a:tcPr>
                </a:tc>
                <a:tc>
                  <a:txBody>
                    <a:bodyPr/>
                    <a:lstStyle/>
                    <a:p>
                      <a:pPr marL="16510" algn="ctr">
                        <a:lnSpc>
                          <a:spcPct val="107000"/>
                        </a:lnSpc>
                        <a:spcAft>
                          <a:spcPts val="0"/>
                        </a:spcAft>
                      </a:pPr>
                      <a:r>
                        <a:rPr lang="fr-FR" sz="900">
                          <a:solidFill>
                            <a:schemeClr val="bg1"/>
                          </a:solidFill>
                          <a:effectLst/>
                        </a:rPr>
                        <a:t>16 h 27</a:t>
                      </a:r>
                      <a:endParaRPr lang="fr-FR" sz="9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FF0000"/>
                    </a:solidFill>
                  </a:tcPr>
                </a:tc>
                <a:tc>
                  <a:txBody>
                    <a:bodyPr/>
                    <a:lstStyle/>
                    <a:p>
                      <a:pPr marL="16510" algn="ctr">
                        <a:lnSpc>
                          <a:spcPct val="107000"/>
                        </a:lnSpc>
                        <a:spcAft>
                          <a:spcPts val="0"/>
                        </a:spcAft>
                      </a:pPr>
                      <a:r>
                        <a:rPr lang="fr-FR" sz="900" dirty="0">
                          <a:solidFill>
                            <a:schemeClr val="bg1"/>
                          </a:solidFill>
                          <a:effectLst/>
                        </a:rPr>
                        <a:t>16 h 20</a:t>
                      </a:r>
                      <a:endParaRPr lang="fr-FR" sz="9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FF0000"/>
                    </a:solidFill>
                  </a:tcPr>
                </a:tc>
                <a:extLst>
                  <a:ext uri="{0D108BD9-81ED-4DB2-BD59-A6C34878D82A}">
                    <a16:rowId xmlns:a16="http://schemas.microsoft.com/office/drawing/2014/main" val="2017450112"/>
                  </a:ext>
                </a:extLst>
              </a:tr>
              <a:tr h="185415">
                <a:tc>
                  <a:txBody>
                    <a:bodyPr/>
                    <a:lstStyle/>
                    <a:p>
                      <a:pPr marL="21590" algn="ctr">
                        <a:lnSpc>
                          <a:spcPct val="107000"/>
                        </a:lnSpc>
                        <a:spcAft>
                          <a:spcPts val="0"/>
                        </a:spcAft>
                      </a:pPr>
                      <a:r>
                        <a:rPr lang="fr-FR" sz="900">
                          <a:effectLst/>
                        </a:rPr>
                        <a:t>RD 219</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3DF034"/>
                    </a:solidFill>
                  </a:tcPr>
                </a:tc>
                <a:tc>
                  <a:txBody>
                    <a:bodyPr/>
                    <a:lstStyle/>
                    <a:p>
                      <a:pPr marL="21590" algn="l">
                        <a:lnSpc>
                          <a:spcPct val="107000"/>
                        </a:lnSpc>
                        <a:spcAft>
                          <a:spcPts val="0"/>
                        </a:spcAft>
                      </a:pPr>
                      <a:r>
                        <a:rPr lang="fr-FR" sz="900">
                          <a:effectLst/>
                        </a:rPr>
                        <a:t>SI  4ème passage sur la ligne                  CT 2</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3DF034"/>
                    </a:solidFill>
                  </a:tcPr>
                </a:tc>
                <a:tc>
                  <a:txBody>
                    <a:bodyPr/>
                    <a:lstStyle/>
                    <a:p>
                      <a:pPr marL="16510" algn="ctr">
                        <a:lnSpc>
                          <a:spcPct val="107000"/>
                        </a:lnSpc>
                        <a:spcAft>
                          <a:spcPts val="0"/>
                        </a:spcAft>
                      </a:pPr>
                      <a:r>
                        <a:rPr lang="fr-FR" sz="900">
                          <a:effectLst/>
                        </a:rPr>
                        <a:t>89.400</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3DF034"/>
                    </a:solidFill>
                  </a:tcPr>
                </a:tc>
                <a:tc>
                  <a:txBody>
                    <a:bodyPr/>
                    <a:lstStyle/>
                    <a:p>
                      <a:pPr algn="ctr">
                        <a:lnSpc>
                          <a:spcPct val="107000"/>
                        </a:lnSpc>
                        <a:spcAft>
                          <a:spcPts val="0"/>
                        </a:spcAft>
                      </a:pPr>
                      <a:r>
                        <a:rPr lang="fr-FR" sz="900">
                          <a:effectLst/>
                        </a:rPr>
                        <a:t>17.8</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3DF034"/>
                    </a:solidFill>
                  </a:tcPr>
                </a:tc>
                <a:tc>
                  <a:txBody>
                    <a:bodyPr/>
                    <a:lstStyle/>
                    <a:p>
                      <a:pPr algn="ctr">
                        <a:lnSpc>
                          <a:spcPct val="107000"/>
                        </a:lnSpc>
                        <a:spcAft>
                          <a:spcPts val="0"/>
                        </a:spcAft>
                      </a:pPr>
                      <a:r>
                        <a:rPr lang="fr-FR" sz="900">
                          <a:effectLst/>
                        </a:rPr>
                        <a:t>16h49</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3DF034"/>
                    </a:solidFill>
                  </a:tcPr>
                </a:tc>
                <a:tc>
                  <a:txBody>
                    <a:bodyPr/>
                    <a:lstStyle/>
                    <a:p>
                      <a:pPr marL="16510" algn="ctr">
                        <a:lnSpc>
                          <a:spcPct val="107000"/>
                        </a:lnSpc>
                        <a:spcAft>
                          <a:spcPts val="0"/>
                        </a:spcAft>
                      </a:pPr>
                      <a:r>
                        <a:rPr lang="fr-FR" sz="900">
                          <a:effectLst/>
                        </a:rPr>
                        <a:t>16h41</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3DF034"/>
                    </a:solidFill>
                  </a:tcPr>
                </a:tc>
                <a:tc>
                  <a:txBody>
                    <a:bodyPr/>
                    <a:lstStyle/>
                    <a:p>
                      <a:pPr marL="16510" algn="ctr">
                        <a:lnSpc>
                          <a:spcPct val="107000"/>
                        </a:lnSpc>
                        <a:spcAft>
                          <a:spcPts val="0"/>
                        </a:spcAft>
                      </a:pPr>
                      <a:r>
                        <a:rPr lang="fr-FR" sz="900" dirty="0">
                          <a:effectLst/>
                        </a:rPr>
                        <a:t>16 h 33</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3DF034"/>
                    </a:solidFill>
                  </a:tcPr>
                </a:tc>
                <a:extLst>
                  <a:ext uri="{0D108BD9-81ED-4DB2-BD59-A6C34878D82A}">
                    <a16:rowId xmlns:a16="http://schemas.microsoft.com/office/drawing/2014/main" val="2514926632"/>
                  </a:ext>
                </a:extLst>
              </a:tr>
              <a:tr h="185415">
                <a:tc>
                  <a:txBody>
                    <a:bodyPr/>
                    <a:lstStyle/>
                    <a:p>
                      <a:pPr marL="21590" algn="ctr">
                        <a:lnSpc>
                          <a:spcPct val="107000"/>
                        </a:lnSpc>
                        <a:spcAft>
                          <a:spcPts val="0"/>
                        </a:spcAft>
                      </a:pPr>
                      <a:r>
                        <a:rPr lang="fr-FR" sz="900" dirty="0">
                          <a:effectLst/>
                        </a:rPr>
                        <a:t>RD 219</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FF0000"/>
                    </a:solidFill>
                  </a:tcPr>
                </a:tc>
                <a:tc>
                  <a:txBody>
                    <a:bodyPr/>
                    <a:lstStyle/>
                    <a:p>
                      <a:pPr marL="21590" algn="l">
                        <a:lnSpc>
                          <a:spcPct val="107000"/>
                        </a:lnSpc>
                        <a:spcAft>
                          <a:spcPts val="0"/>
                        </a:spcAft>
                      </a:pPr>
                      <a:r>
                        <a:rPr lang="fr-FR" sz="900" dirty="0">
                          <a:solidFill>
                            <a:schemeClr val="bg1"/>
                          </a:solidFill>
                          <a:effectLst/>
                        </a:rPr>
                        <a:t>MG : 5ème passage sur la ligne                 CT 1</a:t>
                      </a:r>
                      <a:endParaRPr lang="fr-FR" sz="9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FF0000"/>
                    </a:solidFill>
                  </a:tcPr>
                </a:tc>
                <a:tc>
                  <a:txBody>
                    <a:bodyPr/>
                    <a:lstStyle/>
                    <a:p>
                      <a:pPr algn="ctr">
                        <a:lnSpc>
                          <a:spcPct val="107000"/>
                        </a:lnSpc>
                        <a:spcAft>
                          <a:spcPts val="0"/>
                        </a:spcAft>
                      </a:pPr>
                      <a:r>
                        <a:rPr lang="fr-FR" sz="900">
                          <a:solidFill>
                            <a:schemeClr val="bg1"/>
                          </a:solidFill>
                          <a:effectLst/>
                        </a:rPr>
                        <a:t>98.300</a:t>
                      </a:r>
                      <a:endParaRPr lang="fr-FR" sz="9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FF0000"/>
                    </a:solidFill>
                  </a:tcPr>
                </a:tc>
                <a:tc>
                  <a:txBody>
                    <a:bodyPr/>
                    <a:lstStyle/>
                    <a:p>
                      <a:pPr marL="18415" algn="ctr">
                        <a:lnSpc>
                          <a:spcPct val="107000"/>
                        </a:lnSpc>
                        <a:spcAft>
                          <a:spcPts val="0"/>
                        </a:spcAft>
                      </a:pPr>
                      <a:r>
                        <a:rPr lang="fr-FR" sz="900" dirty="0">
                          <a:solidFill>
                            <a:schemeClr val="bg1"/>
                          </a:solidFill>
                          <a:effectLst/>
                        </a:rPr>
                        <a:t>8.9</a:t>
                      </a:r>
                      <a:endParaRPr lang="fr-FR" sz="9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FF0000"/>
                    </a:solidFill>
                  </a:tcPr>
                </a:tc>
                <a:tc>
                  <a:txBody>
                    <a:bodyPr/>
                    <a:lstStyle/>
                    <a:p>
                      <a:pPr marL="16510" algn="ctr">
                        <a:lnSpc>
                          <a:spcPct val="107000"/>
                        </a:lnSpc>
                        <a:spcAft>
                          <a:spcPts val="0"/>
                        </a:spcAft>
                      </a:pPr>
                      <a:r>
                        <a:rPr lang="fr-FR" sz="900" dirty="0">
                          <a:solidFill>
                            <a:schemeClr val="bg1"/>
                          </a:solidFill>
                          <a:effectLst/>
                        </a:rPr>
                        <a:t>17h03</a:t>
                      </a:r>
                      <a:endParaRPr lang="fr-FR" sz="9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FF0000"/>
                    </a:solidFill>
                  </a:tcPr>
                </a:tc>
                <a:tc>
                  <a:txBody>
                    <a:bodyPr/>
                    <a:lstStyle/>
                    <a:p>
                      <a:pPr algn="ctr">
                        <a:lnSpc>
                          <a:spcPct val="107000"/>
                        </a:lnSpc>
                        <a:spcAft>
                          <a:spcPts val="0"/>
                        </a:spcAft>
                      </a:pPr>
                      <a:r>
                        <a:rPr lang="fr-FR" sz="900" dirty="0">
                          <a:solidFill>
                            <a:schemeClr val="bg1"/>
                          </a:solidFill>
                          <a:effectLst/>
                        </a:rPr>
                        <a:t>16h55</a:t>
                      </a:r>
                      <a:endParaRPr lang="fr-FR" sz="9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FF0000"/>
                    </a:solidFill>
                  </a:tcPr>
                </a:tc>
                <a:tc>
                  <a:txBody>
                    <a:bodyPr/>
                    <a:lstStyle/>
                    <a:p>
                      <a:pPr algn="ctr">
                        <a:lnSpc>
                          <a:spcPct val="107000"/>
                        </a:lnSpc>
                        <a:spcAft>
                          <a:spcPts val="0"/>
                        </a:spcAft>
                      </a:pPr>
                      <a:r>
                        <a:rPr lang="fr-FR" sz="900" dirty="0">
                          <a:solidFill>
                            <a:schemeClr val="bg1"/>
                          </a:solidFill>
                          <a:effectLst/>
                        </a:rPr>
                        <a:t>16h47</a:t>
                      </a:r>
                      <a:endParaRPr lang="fr-FR" sz="9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solidFill>
                      <a:srgbClr val="FF0000"/>
                    </a:solidFill>
                  </a:tcPr>
                </a:tc>
                <a:extLst>
                  <a:ext uri="{0D108BD9-81ED-4DB2-BD59-A6C34878D82A}">
                    <a16:rowId xmlns:a16="http://schemas.microsoft.com/office/drawing/2014/main" val="1161154232"/>
                  </a:ext>
                </a:extLst>
              </a:tr>
              <a:tr h="186053">
                <a:tc>
                  <a:txBody>
                    <a:bodyPr/>
                    <a:lstStyle/>
                    <a:p>
                      <a:pPr marL="21590" algn="ctr">
                        <a:lnSpc>
                          <a:spcPct val="107000"/>
                        </a:lnSpc>
                        <a:spcAft>
                          <a:spcPts val="0"/>
                        </a:spcAft>
                      </a:pPr>
                      <a:r>
                        <a:rPr lang="fr-FR" sz="900" dirty="0">
                          <a:effectLst/>
                        </a:rPr>
                        <a:t>RD 219</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algn="l">
                        <a:lnSpc>
                          <a:spcPct val="107000"/>
                        </a:lnSpc>
                        <a:spcAft>
                          <a:spcPts val="0"/>
                        </a:spcAft>
                      </a:pPr>
                      <a:r>
                        <a:rPr lang="fr-FR" sz="900" dirty="0">
                          <a:effectLst/>
                        </a:rPr>
                        <a:t>ARRIVEE FINALE</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algn="ctr">
                        <a:lnSpc>
                          <a:spcPct val="107000"/>
                        </a:lnSpc>
                        <a:spcAft>
                          <a:spcPts val="0"/>
                        </a:spcAft>
                      </a:pPr>
                      <a:r>
                        <a:rPr lang="fr-FR" sz="900" dirty="0">
                          <a:effectLst/>
                        </a:rPr>
                        <a:t>107.200</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algn="ctr">
                        <a:lnSpc>
                          <a:spcPct val="107000"/>
                        </a:lnSpc>
                        <a:spcAft>
                          <a:spcPts val="0"/>
                        </a:spcAft>
                      </a:pPr>
                      <a:r>
                        <a:rPr lang="fr-FR" sz="900" dirty="0">
                          <a:effectLst/>
                        </a:rPr>
                        <a:t>0</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97790" algn="ctr">
                        <a:lnSpc>
                          <a:spcPct val="107000"/>
                        </a:lnSpc>
                        <a:spcAft>
                          <a:spcPts val="0"/>
                        </a:spcAft>
                      </a:pPr>
                      <a:r>
                        <a:rPr lang="fr-FR" sz="900" dirty="0">
                          <a:effectLst/>
                        </a:rPr>
                        <a:t>17 h 18</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97790" algn="ctr">
                        <a:lnSpc>
                          <a:spcPct val="107000"/>
                        </a:lnSpc>
                        <a:spcAft>
                          <a:spcPts val="0"/>
                        </a:spcAft>
                      </a:pPr>
                      <a:r>
                        <a:rPr lang="fr-FR" sz="900" dirty="0">
                          <a:effectLst/>
                        </a:rPr>
                        <a:t>17 h 09</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tc>
                  <a:txBody>
                    <a:bodyPr/>
                    <a:lstStyle/>
                    <a:p>
                      <a:pPr marL="97790" algn="ctr">
                        <a:lnSpc>
                          <a:spcPct val="107000"/>
                        </a:lnSpc>
                        <a:spcAft>
                          <a:spcPts val="0"/>
                        </a:spcAft>
                      </a:pPr>
                      <a:r>
                        <a:rPr lang="fr-FR" sz="900" dirty="0">
                          <a:effectLst/>
                        </a:rPr>
                        <a:t>17 h 00</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3766" marT="5440" marB="0"/>
                </a:tc>
                <a:extLst>
                  <a:ext uri="{0D108BD9-81ED-4DB2-BD59-A6C34878D82A}">
                    <a16:rowId xmlns:a16="http://schemas.microsoft.com/office/drawing/2014/main" val="1145281123"/>
                  </a:ext>
                </a:extLst>
              </a:tr>
            </a:tbl>
          </a:graphicData>
        </a:graphic>
      </p:graphicFrame>
    </p:spTree>
    <p:extLst>
      <p:ext uri="{BB962C8B-B14F-4D97-AF65-F5344CB8AC3E}">
        <p14:creationId xmlns:p14="http://schemas.microsoft.com/office/powerpoint/2010/main" val="136498772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TotalTime>
  <Words>4588</Words>
  <Application>Microsoft Office PowerPoint</Application>
  <PresentationFormat>Affichage à l'écran (4:3)</PresentationFormat>
  <Paragraphs>904</Paragraphs>
  <Slides>18</Slides>
  <Notes>2</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18</vt:i4>
      </vt:variant>
    </vt:vector>
  </HeadingPairs>
  <TitlesOfParts>
    <vt:vector size="30" baseType="lpstr">
      <vt:lpstr>AcmeFont</vt:lpstr>
      <vt:lpstr>Arial</vt:lpstr>
      <vt:lpstr>Arial</vt:lpstr>
      <vt:lpstr>Arial Black</vt:lpstr>
      <vt:lpstr>arial, helvetica, sans-serif</vt:lpstr>
      <vt:lpstr>Calibri</vt:lpstr>
      <vt:lpstr>Calibri Light</vt:lpstr>
      <vt:lpstr>Carmine Tango</vt:lpstr>
      <vt:lpstr>Castellar</vt:lpstr>
      <vt:lpstr>EnglischeSchT</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Bertrand</dc:creator>
  <cp:lastModifiedBy>Goulven Dauget</cp:lastModifiedBy>
  <cp:revision>618</cp:revision>
  <cp:lastPrinted>2019-05-12T18:35:27Z</cp:lastPrinted>
  <dcterms:created xsi:type="dcterms:W3CDTF">2015-02-19T15:41:04Z</dcterms:created>
  <dcterms:modified xsi:type="dcterms:W3CDTF">2023-02-12T10:04:58Z</dcterms:modified>
</cp:coreProperties>
</file>